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7.jpg" ContentType="image/png"/>
  <Override PartName="/ppt/media/image10.jpg" ContentType="image/png"/>
  <Override PartName="/ppt/media/image3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72" r:id="rId2"/>
    <p:sldId id="278" r:id="rId3"/>
    <p:sldId id="279" r:id="rId4"/>
    <p:sldId id="280" r:id="rId5"/>
    <p:sldId id="275" r:id="rId6"/>
    <p:sldId id="276" r:id="rId7"/>
    <p:sldId id="281" r:id="rId8"/>
    <p:sldId id="311" r:id="rId9"/>
    <p:sldId id="312" r:id="rId10"/>
    <p:sldId id="314" r:id="rId11"/>
    <p:sldId id="277" r:id="rId12"/>
    <p:sldId id="282" r:id="rId13"/>
    <p:sldId id="284" r:id="rId14"/>
    <p:sldId id="285" r:id="rId15"/>
    <p:sldId id="283" r:id="rId16"/>
    <p:sldId id="286" r:id="rId17"/>
    <p:sldId id="288" r:id="rId18"/>
    <p:sldId id="313" r:id="rId19"/>
    <p:sldId id="287" r:id="rId20"/>
    <p:sldId id="289" r:id="rId21"/>
    <p:sldId id="290" r:id="rId22"/>
    <p:sldId id="291" r:id="rId23"/>
    <p:sldId id="292" r:id="rId24"/>
    <p:sldId id="294" r:id="rId25"/>
    <p:sldId id="293" r:id="rId26"/>
    <p:sldId id="295" r:id="rId27"/>
    <p:sldId id="296" r:id="rId28"/>
    <p:sldId id="297" r:id="rId29"/>
    <p:sldId id="298" r:id="rId30"/>
    <p:sldId id="299" r:id="rId31"/>
    <p:sldId id="300" r:id="rId32"/>
    <p:sldId id="301" r:id="rId33"/>
    <p:sldId id="302" r:id="rId34"/>
    <p:sldId id="304" r:id="rId35"/>
    <p:sldId id="303" r:id="rId36"/>
    <p:sldId id="305" r:id="rId37"/>
    <p:sldId id="306" r:id="rId38"/>
    <p:sldId id="307" r:id="rId39"/>
    <p:sldId id="308" r:id="rId40"/>
    <p:sldId id="309" r:id="rId41"/>
    <p:sldId id="310" r:id="rId42"/>
    <p:sldId id="274" r:id="rId4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851"/>
    <a:srgbClr val="012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07"/>
    <p:restoredTop sz="94694"/>
  </p:normalViewPr>
  <p:slideViewPr>
    <p:cSldViewPr snapToGrid="0" snapToObjects="1">
      <p:cViewPr varScale="1">
        <p:scale>
          <a:sx n="78" d="100"/>
          <a:sy n="78" d="100"/>
        </p:scale>
        <p:origin x="1286"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04" d="100"/>
          <a:sy n="104" d="100"/>
        </p:scale>
        <p:origin x="556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12C39806-BB1D-8F56-1BD4-E8FD84A886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8C5BF43A-04E9-CC17-BD51-B26CC338B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771E59-BB6D-9C41-A61C-2D524682E115}" type="datetimeFigureOut">
              <a:rPr lang="hu-HU" smtClean="0"/>
              <a:t>2024. 09. 04.</a:t>
            </a:fld>
            <a:endParaRPr lang="hu-HU"/>
          </a:p>
        </p:txBody>
      </p:sp>
      <p:sp>
        <p:nvSpPr>
          <p:cNvPr id="4" name="Élőláb helye 3">
            <a:extLst>
              <a:ext uri="{FF2B5EF4-FFF2-40B4-BE49-F238E27FC236}">
                <a16:creationId xmlns:a16="http://schemas.microsoft.com/office/drawing/2014/main" id="{898E5719-5CA3-B83A-6AB2-CC9AF2C948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8441738D-8521-5BCA-A098-BEAAADEBC9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9E7E85-FAC5-AA44-BBE8-3A2E745EC50F}" type="slidenum">
              <a:rPr lang="hu-HU" smtClean="0"/>
              <a:t>‹#›</a:t>
            </a:fld>
            <a:endParaRPr lang="hu-HU"/>
          </a:p>
        </p:txBody>
      </p:sp>
    </p:spTree>
    <p:extLst>
      <p:ext uri="{BB962C8B-B14F-4D97-AF65-F5344CB8AC3E}">
        <p14:creationId xmlns:p14="http://schemas.microsoft.com/office/powerpoint/2010/main" val="222384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A393B-998D-3C45-ACA4-5C51E3A83922}" type="datetimeFigureOut">
              <a:rPr lang="hu-HU" smtClean="0"/>
              <a:t>2024. 09. 04.</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hu-HU"/>
              <a:t>Mintaszöveg szerkesztése
Második szint
Harmadik szint
Negyedik szint
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B25AA-5A0B-7648-B33A-37E9A013F97A}" type="slidenum">
              <a:rPr lang="hu-HU" smtClean="0"/>
              <a:t>‹#›</a:t>
            </a:fld>
            <a:endParaRPr lang="hu-HU"/>
          </a:p>
        </p:txBody>
      </p:sp>
    </p:spTree>
    <p:extLst>
      <p:ext uri="{BB962C8B-B14F-4D97-AF65-F5344CB8AC3E}">
        <p14:creationId xmlns:p14="http://schemas.microsoft.com/office/powerpoint/2010/main" val="182887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pic>
        <p:nvPicPr>
          <p:cNvPr id="10" name="Kép 9" descr="A képen Webhely látható&#10;&#10;Automatikusan generált leírás">
            <a:extLst>
              <a:ext uri="{FF2B5EF4-FFF2-40B4-BE49-F238E27FC236}">
                <a16:creationId xmlns:a16="http://schemas.microsoft.com/office/drawing/2014/main" id="{36E86932-76DA-0FCC-AD7E-13F9DF7263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zöveg helye 10">
            <a:extLst>
              <a:ext uri="{FF2B5EF4-FFF2-40B4-BE49-F238E27FC236}">
                <a16:creationId xmlns:a16="http://schemas.microsoft.com/office/drawing/2014/main" id="{831FA102-844C-755E-D247-CB3718711D43}"/>
              </a:ext>
            </a:extLst>
          </p:cNvPr>
          <p:cNvSpPr>
            <a:spLocks noGrp="1"/>
          </p:cNvSpPr>
          <p:nvPr>
            <p:ph type="body" idx="13" hasCustomPrompt="1"/>
          </p:nvPr>
        </p:nvSpPr>
        <p:spPr>
          <a:xfrm>
            <a:off x="723900" y="2282671"/>
            <a:ext cx="10744200" cy="891112"/>
          </a:xfrm>
          <a:prstGeom prst="rect">
            <a:avLst/>
          </a:prstGeom>
        </p:spPr>
        <p:txBody>
          <a:bodyPr/>
          <a:lstStyle>
            <a:lvl1pPr marL="0" indent="0">
              <a:buNone/>
              <a:defRPr sz="5500" baseline="0">
                <a:solidFill>
                  <a:schemeClr val="bg1"/>
                </a:solidFill>
                <a:latin typeface="Open Sans" panose="020B0606030504020204" pitchFamily="34" charset="0"/>
              </a:defRPr>
            </a:lvl1pPr>
          </a:lstStyle>
          <a:p>
            <a:pPr lvl="0"/>
            <a:r>
              <a:rPr lang="hu-HU" dirty="0"/>
              <a:t>PREZENTÁCIÓ CÍME</a:t>
            </a:r>
          </a:p>
        </p:txBody>
      </p:sp>
      <p:sp>
        <p:nvSpPr>
          <p:cNvPr id="6" name="Szöveg helye 10">
            <a:extLst>
              <a:ext uri="{FF2B5EF4-FFF2-40B4-BE49-F238E27FC236}">
                <a16:creationId xmlns:a16="http://schemas.microsoft.com/office/drawing/2014/main" id="{DF9D8FEB-E57B-5F73-ADA2-8D7B7485DFAF}"/>
              </a:ext>
            </a:extLst>
          </p:cNvPr>
          <p:cNvSpPr>
            <a:spLocks noGrp="1"/>
          </p:cNvSpPr>
          <p:nvPr>
            <p:ph type="body" idx="14" hasCustomPrompt="1"/>
          </p:nvPr>
        </p:nvSpPr>
        <p:spPr>
          <a:xfrm>
            <a:off x="723900" y="3308057"/>
            <a:ext cx="10744200" cy="891112"/>
          </a:xfrm>
          <a:prstGeom prst="rect">
            <a:avLst/>
          </a:prstGeom>
        </p:spPr>
        <p:txBody>
          <a:bodyPr/>
          <a:lstStyle>
            <a:lvl1pPr marL="0" indent="0">
              <a:buNone/>
              <a:defRPr sz="4000" baseline="0">
                <a:solidFill>
                  <a:schemeClr val="bg1"/>
                </a:solidFill>
                <a:latin typeface="Open Sans" panose="020B0606030504020204" pitchFamily="34" charset="0"/>
              </a:defRPr>
            </a:lvl1pPr>
          </a:lstStyle>
          <a:p>
            <a:pPr lvl="0"/>
            <a:r>
              <a:rPr lang="hu-HU" dirty="0"/>
              <a:t>Prezentáció alcíme</a:t>
            </a:r>
          </a:p>
        </p:txBody>
      </p:sp>
      <p:sp>
        <p:nvSpPr>
          <p:cNvPr id="7" name="Szöveg helye 10">
            <a:extLst>
              <a:ext uri="{FF2B5EF4-FFF2-40B4-BE49-F238E27FC236}">
                <a16:creationId xmlns:a16="http://schemas.microsoft.com/office/drawing/2014/main" id="{605BC215-EB6B-138C-D66F-E7064E16F28F}"/>
              </a:ext>
            </a:extLst>
          </p:cNvPr>
          <p:cNvSpPr>
            <a:spLocks noGrp="1"/>
          </p:cNvSpPr>
          <p:nvPr>
            <p:ph type="body" idx="15" hasCustomPrompt="1"/>
          </p:nvPr>
        </p:nvSpPr>
        <p:spPr>
          <a:xfrm>
            <a:off x="723900" y="4467717"/>
            <a:ext cx="10744200" cy="649224"/>
          </a:xfrm>
          <a:prstGeom prst="rect">
            <a:avLst/>
          </a:prstGeom>
        </p:spPr>
        <p:txBody>
          <a:bodyPr/>
          <a:lstStyle>
            <a:lvl1pPr marL="0" indent="0">
              <a:buNone/>
              <a:defRPr sz="4000" baseline="0">
                <a:solidFill>
                  <a:schemeClr val="bg1"/>
                </a:solidFill>
                <a:latin typeface="Open Sans" panose="020B0606030504020204" pitchFamily="34" charset="0"/>
              </a:defRPr>
            </a:lvl1pPr>
          </a:lstStyle>
          <a:p>
            <a:pPr lvl="0"/>
            <a:r>
              <a:rPr lang="hu-HU" dirty="0"/>
              <a:t>Előadó neve</a:t>
            </a:r>
          </a:p>
        </p:txBody>
      </p:sp>
      <p:sp>
        <p:nvSpPr>
          <p:cNvPr id="8" name="Szöveg helye 10">
            <a:extLst>
              <a:ext uri="{FF2B5EF4-FFF2-40B4-BE49-F238E27FC236}">
                <a16:creationId xmlns:a16="http://schemas.microsoft.com/office/drawing/2014/main" id="{2A598985-FDB3-7140-588C-68FBF5A82B23}"/>
              </a:ext>
            </a:extLst>
          </p:cNvPr>
          <p:cNvSpPr>
            <a:spLocks noGrp="1"/>
          </p:cNvSpPr>
          <p:nvPr>
            <p:ph type="body" idx="16" hasCustomPrompt="1"/>
          </p:nvPr>
        </p:nvSpPr>
        <p:spPr>
          <a:xfrm>
            <a:off x="723900" y="5147216"/>
            <a:ext cx="10744200" cy="530184"/>
          </a:xfrm>
          <a:prstGeom prst="rect">
            <a:avLst/>
          </a:prstGeom>
        </p:spPr>
        <p:txBody>
          <a:bodyPr/>
          <a:lstStyle>
            <a:lvl1pPr marL="0" indent="0">
              <a:buNone/>
              <a:defRPr sz="2000" baseline="0">
                <a:solidFill>
                  <a:schemeClr val="bg1"/>
                </a:solidFill>
                <a:latin typeface="Open Sans" panose="020B0606030504020204" pitchFamily="34" charset="0"/>
              </a:defRPr>
            </a:lvl1pPr>
          </a:lstStyle>
          <a:p>
            <a:pPr lvl="0"/>
            <a:r>
              <a:rPr lang="hu-HU" dirty="0"/>
              <a:t>Előadó titulusa</a:t>
            </a:r>
          </a:p>
        </p:txBody>
      </p:sp>
      <p:sp>
        <p:nvSpPr>
          <p:cNvPr id="9" name="Szöveg helye 10">
            <a:extLst>
              <a:ext uri="{FF2B5EF4-FFF2-40B4-BE49-F238E27FC236}">
                <a16:creationId xmlns:a16="http://schemas.microsoft.com/office/drawing/2014/main" id="{91323EAC-BA77-33AC-53B7-F24EA909AB24}"/>
              </a:ext>
            </a:extLst>
          </p:cNvPr>
          <p:cNvSpPr>
            <a:spLocks noGrp="1"/>
          </p:cNvSpPr>
          <p:nvPr>
            <p:ph type="body" idx="17" hasCustomPrompt="1"/>
          </p:nvPr>
        </p:nvSpPr>
        <p:spPr>
          <a:xfrm>
            <a:off x="723900" y="5705856"/>
            <a:ext cx="10744200" cy="649224"/>
          </a:xfrm>
          <a:prstGeom prst="rect">
            <a:avLst/>
          </a:prstGeom>
        </p:spPr>
        <p:txBody>
          <a:bodyPr/>
          <a:lstStyle>
            <a:lvl1pPr marL="0" indent="0">
              <a:buNone/>
              <a:defRPr sz="200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132068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jléc nélküli dia">
    <p:spTree>
      <p:nvGrpSpPr>
        <p:cNvPr id="1" name=""/>
        <p:cNvGrpSpPr/>
        <p:nvPr/>
      </p:nvGrpSpPr>
      <p:grpSpPr>
        <a:xfrm>
          <a:off x="0" y="0"/>
          <a:ext cx="0" cy="0"/>
          <a:chOff x="0" y="0"/>
          <a:chExt cx="0" cy="0"/>
        </a:xfrm>
      </p:grpSpPr>
      <p:sp>
        <p:nvSpPr>
          <p:cNvPr id="4" name="Szöveg helye 10">
            <a:extLst>
              <a:ext uri="{FF2B5EF4-FFF2-40B4-BE49-F238E27FC236}">
                <a16:creationId xmlns:a16="http://schemas.microsoft.com/office/drawing/2014/main" id="{ACFC1F6F-F293-C843-538C-5B5685FD46B2}"/>
              </a:ext>
            </a:extLst>
          </p:cNvPr>
          <p:cNvSpPr>
            <a:spLocks noGrp="1"/>
          </p:cNvSpPr>
          <p:nvPr>
            <p:ph type="body" idx="19"/>
          </p:nvPr>
        </p:nvSpPr>
        <p:spPr>
          <a:xfrm>
            <a:off x="838201" y="783772"/>
            <a:ext cx="3212591" cy="4856374"/>
          </a:xfrm>
          <a:prstGeom prst="rect">
            <a:avLst/>
          </a:prstGeom>
        </p:spPr>
        <p:txBody>
          <a:bodyPr/>
          <a:lstStyle>
            <a:lvl1pPr marL="0" indent="0">
              <a:buNone/>
              <a:defRPr sz="2000" baseline="0">
                <a:solidFill>
                  <a:schemeClr val="tx1"/>
                </a:solidFill>
                <a:latin typeface="Open Sans" panose="020B0606030504020204" pitchFamily="34" charset="0"/>
              </a:defRPr>
            </a:lvl1p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Mintaszöveg szerkesztése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Első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Második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Harmadik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Negyedik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Ötödik szint</a:t>
            </a:r>
          </a:p>
        </p:txBody>
      </p:sp>
      <p:sp>
        <p:nvSpPr>
          <p:cNvPr id="5" name="Kép helye 2">
            <a:extLst>
              <a:ext uri="{FF2B5EF4-FFF2-40B4-BE49-F238E27FC236}">
                <a16:creationId xmlns:a16="http://schemas.microsoft.com/office/drawing/2014/main" id="{2C47F593-12DF-2A31-23C8-6C81A6926BCD}"/>
              </a:ext>
            </a:extLst>
          </p:cNvPr>
          <p:cNvSpPr>
            <a:spLocks noGrp="1"/>
          </p:cNvSpPr>
          <p:nvPr>
            <p:ph type="pic" idx="12"/>
          </p:nvPr>
        </p:nvSpPr>
        <p:spPr>
          <a:xfrm>
            <a:off x="4337483" y="771626"/>
            <a:ext cx="7016316" cy="48685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pic>
        <p:nvPicPr>
          <p:cNvPr id="3" name="Kép 2">
            <a:extLst>
              <a:ext uri="{FF2B5EF4-FFF2-40B4-BE49-F238E27FC236}">
                <a16:creationId xmlns:a16="http://schemas.microsoft.com/office/drawing/2014/main" id="{D93B0898-E97D-FDD8-5174-C5060A527F81}"/>
              </a:ext>
            </a:extLst>
          </p:cNvPr>
          <p:cNvPicPr>
            <a:picLocks noChangeAspect="1"/>
          </p:cNvPicPr>
          <p:nvPr userDrawn="1"/>
        </p:nvPicPr>
        <p:blipFill>
          <a:blip r:embed="rId2"/>
          <a:stretch>
            <a:fillRect/>
          </a:stretch>
        </p:blipFill>
        <p:spPr>
          <a:xfrm>
            <a:off x="-7685" y="6013694"/>
            <a:ext cx="12199685" cy="851435"/>
          </a:xfrm>
          <a:prstGeom prst="rect">
            <a:avLst/>
          </a:prstGeom>
        </p:spPr>
      </p:pic>
      <p:sp>
        <p:nvSpPr>
          <p:cNvPr id="7" name="Szöveg helye 10">
            <a:extLst>
              <a:ext uri="{FF2B5EF4-FFF2-40B4-BE49-F238E27FC236}">
                <a16:creationId xmlns:a16="http://schemas.microsoft.com/office/drawing/2014/main" id="{44FC4C36-96E3-92D0-D1FD-A978531AFCF3}"/>
              </a:ext>
            </a:extLst>
          </p:cNvPr>
          <p:cNvSpPr>
            <a:spLocks noGrp="1"/>
          </p:cNvSpPr>
          <p:nvPr>
            <p:ph type="body" idx="20" hasCustomPrompt="1"/>
          </p:nvPr>
        </p:nvSpPr>
        <p:spPr>
          <a:xfrm>
            <a:off x="2407395" y="6328866"/>
            <a:ext cx="7985760" cy="337670"/>
          </a:xfrm>
          <a:prstGeom prst="rect">
            <a:avLst/>
          </a:prstGeom>
        </p:spPr>
        <p:txBody>
          <a:bodyPr/>
          <a:lstStyle>
            <a:lvl1pPr marL="0" indent="0">
              <a:buNone/>
              <a:defRPr sz="1200" cap="all" spc="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340451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áblázat">
    <p:spTree>
      <p:nvGrpSpPr>
        <p:cNvPr id="1" name=""/>
        <p:cNvGrpSpPr/>
        <p:nvPr/>
      </p:nvGrpSpPr>
      <p:grpSpPr>
        <a:xfrm>
          <a:off x="0" y="0"/>
          <a:ext cx="0" cy="0"/>
          <a:chOff x="0" y="0"/>
          <a:chExt cx="0" cy="0"/>
        </a:xfrm>
      </p:grpSpPr>
      <p:sp>
        <p:nvSpPr>
          <p:cNvPr id="6" name="Táblázat helye 5">
            <a:extLst>
              <a:ext uri="{FF2B5EF4-FFF2-40B4-BE49-F238E27FC236}">
                <a16:creationId xmlns:a16="http://schemas.microsoft.com/office/drawing/2014/main" id="{A3ADE164-0269-1AA2-004B-8C8A82051E1B}"/>
              </a:ext>
            </a:extLst>
          </p:cNvPr>
          <p:cNvSpPr>
            <a:spLocks noGrp="1"/>
          </p:cNvSpPr>
          <p:nvPr>
            <p:ph type="tbl" sz="quarter" idx="10"/>
          </p:nvPr>
        </p:nvSpPr>
        <p:spPr>
          <a:xfrm>
            <a:off x="838200" y="1579457"/>
            <a:ext cx="10515598" cy="3855829"/>
          </a:xfrm>
          <a:prstGeom prst="rect">
            <a:avLst/>
          </a:prstGeom>
        </p:spPr>
        <p:txBody>
          <a:bodyPr/>
          <a:lstStyle>
            <a:lvl1pPr marL="0" indent="0">
              <a:buNone/>
              <a:defRPr baseline="0">
                <a:latin typeface="Open Sans" panose="020B0606030504020204" pitchFamily="34" charset="0"/>
              </a:defRPr>
            </a:lvl1pPr>
          </a:lstStyle>
          <a:p>
            <a:endParaRPr lang="hu-HU" dirty="0"/>
          </a:p>
        </p:txBody>
      </p:sp>
      <p:cxnSp>
        <p:nvCxnSpPr>
          <p:cNvPr id="8" name="Egyenes összekötő 7">
            <a:extLst>
              <a:ext uri="{FF2B5EF4-FFF2-40B4-BE49-F238E27FC236}">
                <a16:creationId xmlns:a16="http://schemas.microsoft.com/office/drawing/2014/main" id="{BF8F6AA8-C013-1657-CB5A-D3067FF15D45}"/>
              </a:ext>
            </a:extLst>
          </p:cNvPr>
          <p:cNvCxnSpPr>
            <a:cxnSpLocks/>
          </p:cNvCxnSpPr>
          <p:nvPr userDrawn="1"/>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9" name="Szöveg helye 10">
            <a:extLst>
              <a:ext uri="{FF2B5EF4-FFF2-40B4-BE49-F238E27FC236}">
                <a16:creationId xmlns:a16="http://schemas.microsoft.com/office/drawing/2014/main" id="{D8E6700D-6881-9CCD-3252-E02F5676557B}"/>
              </a:ext>
            </a:extLst>
          </p:cNvPr>
          <p:cNvSpPr>
            <a:spLocks noGrp="1"/>
          </p:cNvSpPr>
          <p:nvPr>
            <p:ph type="body" idx="16" hasCustomPrompt="1"/>
          </p:nvPr>
        </p:nvSpPr>
        <p:spPr>
          <a:xfrm>
            <a:off x="838200" y="723315"/>
            <a:ext cx="10515598" cy="529404"/>
          </a:xfrm>
          <a:prstGeom prst="rect">
            <a:avLst/>
          </a:prstGeom>
        </p:spPr>
        <p:txBody>
          <a:bodyPr/>
          <a:lstStyle>
            <a:lvl1pPr marL="0" indent="0">
              <a:buNone/>
              <a:defRPr sz="3000" baseline="0">
                <a:solidFill>
                  <a:srgbClr val="012850"/>
                </a:solidFill>
                <a:latin typeface="Open Sans" panose="020B0606030504020204" pitchFamily="34" charset="0"/>
              </a:defRPr>
            </a:lvl1pPr>
          </a:lstStyle>
          <a:p>
            <a:pPr lvl="0"/>
            <a:r>
              <a:rPr lang="hu-HU" dirty="0"/>
              <a:t>DIA CÍME</a:t>
            </a:r>
          </a:p>
        </p:txBody>
      </p:sp>
      <p:pic>
        <p:nvPicPr>
          <p:cNvPr id="4" name="Kép 3">
            <a:extLst>
              <a:ext uri="{FF2B5EF4-FFF2-40B4-BE49-F238E27FC236}">
                <a16:creationId xmlns:a16="http://schemas.microsoft.com/office/drawing/2014/main" id="{BB3B22CE-D0CB-9F5E-5091-1BF874BCBFC1}"/>
              </a:ext>
            </a:extLst>
          </p:cNvPr>
          <p:cNvPicPr>
            <a:picLocks noChangeAspect="1"/>
          </p:cNvPicPr>
          <p:nvPr userDrawn="1"/>
        </p:nvPicPr>
        <p:blipFill>
          <a:blip r:embed="rId2"/>
          <a:stretch>
            <a:fillRect/>
          </a:stretch>
        </p:blipFill>
        <p:spPr>
          <a:xfrm>
            <a:off x="-7685" y="6013694"/>
            <a:ext cx="12199685" cy="851435"/>
          </a:xfrm>
          <a:prstGeom prst="rect">
            <a:avLst/>
          </a:prstGeom>
        </p:spPr>
      </p:pic>
      <p:sp>
        <p:nvSpPr>
          <p:cNvPr id="5" name="Szöveg helye 10">
            <a:extLst>
              <a:ext uri="{FF2B5EF4-FFF2-40B4-BE49-F238E27FC236}">
                <a16:creationId xmlns:a16="http://schemas.microsoft.com/office/drawing/2014/main" id="{11C681DB-83C8-4DE2-7F45-0191C9459C87}"/>
              </a:ext>
            </a:extLst>
          </p:cNvPr>
          <p:cNvSpPr>
            <a:spLocks noGrp="1"/>
          </p:cNvSpPr>
          <p:nvPr>
            <p:ph type="body" idx="20" hasCustomPrompt="1"/>
          </p:nvPr>
        </p:nvSpPr>
        <p:spPr>
          <a:xfrm>
            <a:off x="2407395" y="6328866"/>
            <a:ext cx="7985760" cy="337670"/>
          </a:xfrm>
          <a:prstGeom prst="rect">
            <a:avLst/>
          </a:prstGeom>
        </p:spPr>
        <p:txBody>
          <a:bodyPr/>
          <a:lstStyle>
            <a:lvl1pPr marL="0" indent="0">
              <a:buNone/>
              <a:defRPr sz="1200" cap="all" spc="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250927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áródia">
    <p:spTree>
      <p:nvGrpSpPr>
        <p:cNvPr id="1" name=""/>
        <p:cNvGrpSpPr/>
        <p:nvPr/>
      </p:nvGrpSpPr>
      <p:grpSpPr>
        <a:xfrm>
          <a:off x="0" y="0"/>
          <a:ext cx="0" cy="0"/>
          <a:chOff x="0" y="0"/>
          <a:chExt cx="0" cy="0"/>
        </a:xfrm>
      </p:grpSpPr>
      <p:pic>
        <p:nvPicPr>
          <p:cNvPr id="3" name="Kép 2" descr="A képen Webhely látható&#10;&#10;Automatikusan generált leírás">
            <a:extLst>
              <a:ext uri="{FF2B5EF4-FFF2-40B4-BE49-F238E27FC236}">
                <a16:creationId xmlns:a16="http://schemas.microsoft.com/office/drawing/2014/main" id="{604D78F6-A6AD-96CA-0186-3A1AFBAAC65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Szöveg helye 10">
            <a:extLst>
              <a:ext uri="{FF2B5EF4-FFF2-40B4-BE49-F238E27FC236}">
                <a16:creationId xmlns:a16="http://schemas.microsoft.com/office/drawing/2014/main" id="{27654B00-1ACA-72E8-4C79-A237BB0FAEA5}"/>
              </a:ext>
            </a:extLst>
          </p:cNvPr>
          <p:cNvSpPr>
            <a:spLocks noGrp="1"/>
          </p:cNvSpPr>
          <p:nvPr>
            <p:ph type="body" idx="10" hasCustomPrompt="1"/>
          </p:nvPr>
        </p:nvSpPr>
        <p:spPr>
          <a:xfrm>
            <a:off x="723900" y="2397612"/>
            <a:ext cx="10744200" cy="1710626"/>
          </a:xfrm>
          <a:prstGeom prst="rect">
            <a:avLst/>
          </a:prstGeom>
        </p:spPr>
        <p:txBody>
          <a:bodyPr/>
          <a:lstStyle>
            <a:lvl1pPr marL="0" indent="0">
              <a:buNone/>
              <a:defRPr sz="5500" baseline="0">
                <a:solidFill>
                  <a:schemeClr val="bg1"/>
                </a:solidFill>
              </a:defRPr>
            </a:lvl1pPr>
          </a:lstStyle>
          <a:p>
            <a:pPr lvl="0"/>
            <a:r>
              <a:rPr lang="hu-HU" dirty="0"/>
              <a:t>Köszönjük a figyelmet!</a:t>
            </a:r>
          </a:p>
        </p:txBody>
      </p:sp>
      <p:sp>
        <p:nvSpPr>
          <p:cNvPr id="12" name="Szöveg helye 10">
            <a:extLst>
              <a:ext uri="{FF2B5EF4-FFF2-40B4-BE49-F238E27FC236}">
                <a16:creationId xmlns:a16="http://schemas.microsoft.com/office/drawing/2014/main" id="{1B1DEF9F-AC4A-3457-057F-560795FA384B}"/>
              </a:ext>
            </a:extLst>
          </p:cNvPr>
          <p:cNvSpPr>
            <a:spLocks noGrp="1"/>
          </p:cNvSpPr>
          <p:nvPr>
            <p:ph type="body" idx="15" hasCustomPrompt="1"/>
          </p:nvPr>
        </p:nvSpPr>
        <p:spPr>
          <a:xfrm>
            <a:off x="723900" y="4301824"/>
            <a:ext cx="10744200" cy="649224"/>
          </a:xfrm>
          <a:prstGeom prst="rect">
            <a:avLst/>
          </a:prstGeom>
        </p:spPr>
        <p:txBody>
          <a:bodyPr/>
          <a:lstStyle>
            <a:lvl1pPr marL="0" indent="0">
              <a:buNone/>
              <a:defRPr sz="4000" baseline="0">
                <a:solidFill>
                  <a:schemeClr val="bg1"/>
                </a:solidFill>
                <a:latin typeface="Open Sans" panose="020B0606030504020204" pitchFamily="34" charset="0"/>
              </a:defRPr>
            </a:lvl1pPr>
          </a:lstStyle>
          <a:p>
            <a:pPr lvl="0"/>
            <a:r>
              <a:rPr lang="hu-HU" dirty="0"/>
              <a:t>Előadó neve</a:t>
            </a:r>
          </a:p>
        </p:txBody>
      </p:sp>
      <p:sp>
        <p:nvSpPr>
          <p:cNvPr id="13" name="Szöveg helye 10">
            <a:extLst>
              <a:ext uri="{FF2B5EF4-FFF2-40B4-BE49-F238E27FC236}">
                <a16:creationId xmlns:a16="http://schemas.microsoft.com/office/drawing/2014/main" id="{D2769BC2-6B1C-E731-CB6F-BC48B5D77D55}"/>
              </a:ext>
            </a:extLst>
          </p:cNvPr>
          <p:cNvSpPr>
            <a:spLocks noGrp="1"/>
          </p:cNvSpPr>
          <p:nvPr>
            <p:ph type="body" idx="16" hasCustomPrompt="1"/>
          </p:nvPr>
        </p:nvSpPr>
        <p:spPr>
          <a:xfrm>
            <a:off x="723900" y="5005912"/>
            <a:ext cx="10744200" cy="649224"/>
          </a:xfrm>
          <a:prstGeom prst="rect">
            <a:avLst/>
          </a:prstGeom>
        </p:spPr>
        <p:txBody>
          <a:bodyPr/>
          <a:lstStyle>
            <a:lvl1pPr marL="0" indent="0">
              <a:buNone/>
              <a:defRPr sz="2000" baseline="0">
                <a:solidFill>
                  <a:schemeClr val="bg1"/>
                </a:solidFill>
                <a:latin typeface="Open Sans" panose="020B0606030504020204" pitchFamily="34" charset="0"/>
              </a:defRPr>
            </a:lvl1pPr>
          </a:lstStyle>
          <a:p>
            <a:pPr lvl="0"/>
            <a:r>
              <a:rPr lang="hu-HU" dirty="0"/>
              <a:t>Előadó titulusa</a:t>
            </a:r>
          </a:p>
        </p:txBody>
      </p:sp>
      <p:sp>
        <p:nvSpPr>
          <p:cNvPr id="14" name="Szöveg helye 10">
            <a:extLst>
              <a:ext uri="{FF2B5EF4-FFF2-40B4-BE49-F238E27FC236}">
                <a16:creationId xmlns:a16="http://schemas.microsoft.com/office/drawing/2014/main" id="{A35D0690-9E41-0FD7-2C21-CAE7926EAC53}"/>
              </a:ext>
            </a:extLst>
          </p:cNvPr>
          <p:cNvSpPr>
            <a:spLocks noGrp="1"/>
          </p:cNvSpPr>
          <p:nvPr>
            <p:ph type="body" idx="17" hasCustomPrompt="1"/>
          </p:nvPr>
        </p:nvSpPr>
        <p:spPr>
          <a:xfrm>
            <a:off x="723900" y="5705856"/>
            <a:ext cx="10744200" cy="649224"/>
          </a:xfrm>
          <a:prstGeom prst="rect">
            <a:avLst/>
          </a:prstGeom>
        </p:spPr>
        <p:txBody>
          <a:bodyPr/>
          <a:lstStyle>
            <a:lvl1pPr marL="0" indent="0">
              <a:buNone/>
              <a:defRPr sz="200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152948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zöveges tartalom">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86B44EF5-DBBE-68C4-B10C-7C86FFBAD551}"/>
              </a:ext>
            </a:extLst>
          </p:cNvPr>
          <p:cNvPicPr>
            <a:picLocks noChangeAspect="1"/>
          </p:cNvPicPr>
          <p:nvPr userDrawn="1"/>
        </p:nvPicPr>
        <p:blipFill>
          <a:blip r:embed="rId2"/>
          <a:stretch>
            <a:fillRect/>
          </a:stretch>
        </p:blipFill>
        <p:spPr>
          <a:xfrm>
            <a:off x="-7685" y="6013694"/>
            <a:ext cx="12199685" cy="851435"/>
          </a:xfrm>
          <a:prstGeom prst="rect">
            <a:avLst/>
          </a:prstGeom>
        </p:spPr>
      </p:pic>
      <p:cxnSp>
        <p:nvCxnSpPr>
          <p:cNvPr id="16" name="Egyenes összekötő 15">
            <a:extLst>
              <a:ext uri="{FF2B5EF4-FFF2-40B4-BE49-F238E27FC236}">
                <a16:creationId xmlns:a16="http://schemas.microsoft.com/office/drawing/2014/main" id="{A933D47C-7F86-9A48-A1AD-EEBD81F9A6A8}"/>
              </a:ext>
            </a:extLst>
          </p:cNvPr>
          <p:cNvCxnSpPr>
            <a:cxnSpLocks/>
          </p:cNvCxnSpPr>
          <p:nvPr userDrawn="1"/>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2" name="Szöveg helye 10">
            <a:extLst>
              <a:ext uri="{FF2B5EF4-FFF2-40B4-BE49-F238E27FC236}">
                <a16:creationId xmlns:a16="http://schemas.microsoft.com/office/drawing/2014/main" id="{3940BA6A-A9B7-7219-4D85-FAE0F7D5ABF8}"/>
              </a:ext>
            </a:extLst>
          </p:cNvPr>
          <p:cNvSpPr>
            <a:spLocks noGrp="1"/>
          </p:cNvSpPr>
          <p:nvPr>
            <p:ph type="body" idx="16" hasCustomPrompt="1"/>
          </p:nvPr>
        </p:nvSpPr>
        <p:spPr>
          <a:xfrm>
            <a:off x="838200" y="723315"/>
            <a:ext cx="10515600" cy="529404"/>
          </a:xfrm>
          <a:prstGeom prst="rect">
            <a:avLst/>
          </a:prstGeom>
        </p:spPr>
        <p:txBody>
          <a:bodyPr/>
          <a:lstStyle>
            <a:lvl1pPr marL="0" indent="0">
              <a:buNone/>
              <a:defRPr sz="3000" baseline="0">
                <a:solidFill>
                  <a:srgbClr val="012850"/>
                </a:solidFill>
                <a:latin typeface="Open Sans" panose="020B0606030504020204" pitchFamily="34" charset="0"/>
              </a:defRPr>
            </a:lvl1pPr>
          </a:lstStyle>
          <a:p>
            <a:pPr lvl="0"/>
            <a:r>
              <a:rPr lang="hu-HU" dirty="0"/>
              <a:t>DIA CÍME</a:t>
            </a:r>
          </a:p>
        </p:txBody>
      </p:sp>
      <p:sp>
        <p:nvSpPr>
          <p:cNvPr id="3" name="Szöveg helye 10">
            <a:extLst>
              <a:ext uri="{FF2B5EF4-FFF2-40B4-BE49-F238E27FC236}">
                <a16:creationId xmlns:a16="http://schemas.microsoft.com/office/drawing/2014/main" id="{55729B78-CCC8-F712-B7DB-176E91D2D65F}"/>
              </a:ext>
            </a:extLst>
          </p:cNvPr>
          <p:cNvSpPr>
            <a:spLocks noGrp="1"/>
          </p:cNvSpPr>
          <p:nvPr>
            <p:ph type="body" idx="17"/>
          </p:nvPr>
        </p:nvSpPr>
        <p:spPr>
          <a:xfrm>
            <a:off x="838200" y="1607437"/>
            <a:ext cx="10515600" cy="1846013"/>
          </a:xfrm>
          <a:prstGeom prst="rect">
            <a:avLst/>
          </a:prstGeom>
        </p:spPr>
        <p:txBody>
          <a:bodyPr/>
          <a:lstStyle>
            <a:lvl1pPr marL="0" indent="0">
              <a:buNone/>
              <a:defRPr sz="2000" baseline="0">
                <a:solidFill>
                  <a:schemeClr val="tx1"/>
                </a:solidFill>
                <a:latin typeface="Open Sans" panose="020B0606030504020204" pitchFamily="34" charset="0"/>
              </a:defRPr>
            </a:lvl1pPr>
          </a:lstStyle>
          <a:p>
            <a:pPr lvl="0"/>
            <a:r>
              <a:rPr lang="hu-HU" dirty="0"/>
              <a:t>Mintaszöveg szerkesztése</a:t>
            </a:r>
          </a:p>
        </p:txBody>
      </p:sp>
      <p:sp>
        <p:nvSpPr>
          <p:cNvPr id="5" name="Szöveg helye 10">
            <a:extLst>
              <a:ext uri="{FF2B5EF4-FFF2-40B4-BE49-F238E27FC236}">
                <a16:creationId xmlns:a16="http://schemas.microsoft.com/office/drawing/2014/main" id="{ED6C24E1-FC98-931B-668F-1A2663E54988}"/>
              </a:ext>
            </a:extLst>
          </p:cNvPr>
          <p:cNvSpPr>
            <a:spLocks noGrp="1"/>
          </p:cNvSpPr>
          <p:nvPr>
            <p:ph type="body" idx="18"/>
          </p:nvPr>
        </p:nvSpPr>
        <p:spPr>
          <a:xfrm>
            <a:off x="6282280" y="3786425"/>
            <a:ext cx="5125629" cy="1846014"/>
          </a:xfrm>
          <a:prstGeom prst="rect">
            <a:avLst/>
          </a:prstGeom>
        </p:spPr>
        <p:txBody>
          <a:bodyPr/>
          <a:lstStyle>
            <a:lvl1pPr marL="0" indent="0">
              <a:buNone/>
              <a:defRPr sz="2000" baseline="0">
                <a:solidFill>
                  <a:schemeClr val="tx1"/>
                </a:solidFill>
                <a:latin typeface="Open Sans" panose="020B0606030504020204" pitchFamily="34" charset="0"/>
              </a:defRPr>
            </a:lvl1p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Mintaszöveg szerkesztése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Első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Második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Harmadik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Negyedik szint</a:t>
            </a:r>
          </a:p>
        </p:txBody>
      </p:sp>
      <p:sp>
        <p:nvSpPr>
          <p:cNvPr id="6" name="Szöveg helye 10">
            <a:extLst>
              <a:ext uri="{FF2B5EF4-FFF2-40B4-BE49-F238E27FC236}">
                <a16:creationId xmlns:a16="http://schemas.microsoft.com/office/drawing/2014/main" id="{BA10B23C-BC2C-AA33-C513-FD8B9D46C292}"/>
              </a:ext>
            </a:extLst>
          </p:cNvPr>
          <p:cNvSpPr>
            <a:spLocks noGrp="1"/>
          </p:cNvSpPr>
          <p:nvPr>
            <p:ph type="body" idx="19"/>
          </p:nvPr>
        </p:nvSpPr>
        <p:spPr>
          <a:xfrm>
            <a:off x="838201" y="3786425"/>
            <a:ext cx="5125629" cy="1846014"/>
          </a:xfrm>
          <a:prstGeom prst="rect">
            <a:avLst/>
          </a:prstGeom>
        </p:spPr>
        <p:txBody>
          <a:bodyPr/>
          <a:lstStyle>
            <a:lvl1pPr marL="0" indent="0">
              <a:buNone/>
              <a:defRPr sz="2000" baseline="0">
                <a:solidFill>
                  <a:schemeClr val="tx1"/>
                </a:solidFill>
                <a:latin typeface="Open Sans" panose="020B0606030504020204" pitchFamily="34" charset="0"/>
              </a:defRPr>
            </a:lvl1p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Mintaszöveg szerkesztése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Első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Második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Harmadik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Negyedik szint</a:t>
            </a:r>
          </a:p>
        </p:txBody>
      </p:sp>
      <p:sp>
        <p:nvSpPr>
          <p:cNvPr id="9" name="Szöveg helye 10">
            <a:extLst>
              <a:ext uri="{FF2B5EF4-FFF2-40B4-BE49-F238E27FC236}">
                <a16:creationId xmlns:a16="http://schemas.microsoft.com/office/drawing/2014/main" id="{5098D7CE-AAE8-B095-44BC-D69C66D1F5BE}"/>
              </a:ext>
            </a:extLst>
          </p:cNvPr>
          <p:cNvSpPr>
            <a:spLocks noGrp="1"/>
          </p:cNvSpPr>
          <p:nvPr>
            <p:ph type="body" idx="20" hasCustomPrompt="1"/>
          </p:nvPr>
        </p:nvSpPr>
        <p:spPr>
          <a:xfrm>
            <a:off x="2407395" y="6328866"/>
            <a:ext cx="7985760" cy="337670"/>
          </a:xfrm>
          <a:prstGeom prst="rect">
            <a:avLst/>
          </a:prstGeom>
        </p:spPr>
        <p:txBody>
          <a:bodyPr/>
          <a:lstStyle>
            <a:lvl1pPr marL="0" indent="0">
              <a:buNone/>
              <a:defRPr sz="1200" cap="all" spc="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213134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zövegblokk - 1 kép">
    <p:spTree>
      <p:nvGrpSpPr>
        <p:cNvPr id="1" name=""/>
        <p:cNvGrpSpPr/>
        <p:nvPr/>
      </p:nvGrpSpPr>
      <p:grpSpPr>
        <a:xfrm>
          <a:off x="0" y="0"/>
          <a:ext cx="0" cy="0"/>
          <a:chOff x="0" y="0"/>
          <a:chExt cx="0" cy="0"/>
        </a:xfrm>
      </p:grpSpPr>
      <p:cxnSp>
        <p:nvCxnSpPr>
          <p:cNvPr id="10" name="Egyenes összekötő 9">
            <a:extLst>
              <a:ext uri="{FF2B5EF4-FFF2-40B4-BE49-F238E27FC236}">
                <a16:creationId xmlns:a16="http://schemas.microsoft.com/office/drawing/2014/main" id="{934CE5A9-19D5-B7FF-F605-96F82FA4FB0B}"/>
              </a:ext>
            </a:extLst>
          </p:cNvPr>
          <p:cNvCxnSpPr>
            <a:cxnSpLocks/>
          </p:cNvCxnSpPr>
          <p:nvPr userDrawn="1"/>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5" name="Kép helye 2">
            <a:extLst>
              <a:ext uri="{FF2B5EF4-FFF2-40B4-BE49-F238E27FC236}">
                <a16:creationId xmlns:a16="http://schemas.microsoft.com/office/drawing/2014/main" id="{23D20630-BBCE-AC6F-5896-1CEEB0015497}"/>
              </a:ext>
            </a:extLst>
          </p:cNvPr>
          <p:cNvSpPr>
            <a:spLocks noGrp="1"/>
          </p:cNvSpPr>
          <p:nvPr>
            <p:ph type="pic" idx="1"/>
          </p:nvPr>
        </p:nvSpPr>
        <p:spPr>
          <a:xfrm>
            <a:off x="6027089" y="1579457"/>
            <a:ext cx="5326711" cy="400408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2" name="Szöveg helye 10">
            <a:extLst>
              <a:ext uri="{FF2B5EF4-FFF2-40B4-BE49-F238E27FC236}">
                <a16:creationId xmlns:a16="http://schemas.microsoft.com/office/drawing/2014/main" id="{BC05F114-74F4-CAB6-3497-7C63660FE88E}"/>
              </a:ext>
            </a:extLst>
          </p:cNvPr>
          <p:cNvSpPr>
            <a:spLocks noGrp="1"/>
          </p:cNvSpPr>
          <p:nvPr>
            <p:ph type="body" idx="16" hasCustomPrompt="1"/>
          </p:nvPr>
        </p:nvSpPr>
        <p:spPr>
          <a:xfrm>
            <a:off x="838200" y="723315"/>
            <a:ext cx="10515600" cy="529404"/>
          </a:xfrm>
          <a:prstGeom prst="rect">
            <a:avLst/>
          </a:prstGeom>
        </p:spPr>
        <p:txBody>
          <a:bodyPr/>
          <a:lstStyle>
            <a:lvl1pPr marL="0" indent="0">
              <a:buNone/>
              <a:defRPr sz="3000" baseline="0">
                <a:solidFill>
                  <a:srgbClr val="012850"/>
                </a:solidFill>
                <a:latin typeface="Open Sans" panose="020B0606030504020204" pitchFamily="34" charset="0"/>
              </a:defRPr>
            </a:lvl1pPr>
          </a:lstStyle>
          <a:p>
            <a:pPr lvl="0"/>
            <a:r>
              <a:rPr lang="hu-HU" dirty="0"/>
              <a:t>DIA CÍME</a:t>
            </a:r>
          </a:p>
        </p:txBody>
      </p:sp>
      <p:sp>
        <p:nvSpPr>
          <p:cNvPr id="3" name="Szöveg helye 10">
            <a:extLst>
              <a:ext uri="{FF2B5EF4-FFF2-40B4-BE49-F238E27FC236}">
                <a16:creationId xmlns:a16="http://schemas.microsoft.com/office/drawing/2014/main" id="{C43265EB-5A74-13B8-25EF-C234D04EBA7E}"/>
              </a:ext>
            </a:extLst>
          </p:cNvPr>
          <p:cNvSpPr>
            <a:spLocks noGrp="1"/>
          </p:cNvSpPr>
          <p:nvPr>
            <p:ph type="body" idx="19"/>
          </p:nvPr>
        </p:nvSpPr>
        <p:spPr>
          <a:xfrm>
            <a:off x="838201" y="1582985"/>
            <a:ext cx="4287982" cy="3757937"/>
          </a:xfrm>
          <a:prstGeom prst="rect">
            <a:avLst/>
          </a:prstGeom>
        </p:spPr>
        <p:txBody>
          <a:bodyPr/>
          <a:lstStyle>
            <a:lvl1pPr marL="0" indent="0">
              <a:buNone/>
              <a:defRPr sz="2000" baseline="0">
                <a:solidFill>
                  <a:schemeClr val="tx1"/>
                </a:solidFill>
                <a:latin typeface="Open Sans" panose="020B0606030504020204" pitchFamily="34" charset="0"/>
              </a:defRPr>
            </a:lvl1p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Mintaszöveg szerkesztése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Első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Második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Harmadik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Negyedik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Ötödik szint</a:t>
            </a:r>
          </a:p>
        </p:txBody>
      </p:sp>
      <p:pic>
        <p:nvPicPr>
          <p:cNvPr id="4" name="Kép 3">
            <a:extLst>
              <a:ext uri="{FF2B5EF4-FFF2-40B4-BE49-F238E27FC236}">
                <a16:creationId xmlns:a16="http://schemas.microsoft.com/office/drawing/2014/main" id="{61C55624-5393-AA17-FD62-1BFAE0E53C7E}"/>
              </a:ext>
            </a:extLst>
          </p:cNvPr>
          <p:cNvPicPr>
            <a:picLocks noChangeAspect="1"/>
          </p:cNvPicPr>
          <p:nvPr userDrawn="1"/>
        </p:nvPicPr>
        <p:blipFill>
          <a:blip r:embed="rId2"/>
          <a:stretch>
            <a:fillRect/>
          </a:stretch>
        </p:blipFill>
        <p:spPr>
          <a:xfrm>
            <a:off x="-7685" y="6013694"/>
            <a:ext cx="12199685" cy="851435"/>
          </a:xfrm>
          <a:prstGeom prst="rect">
            <a:avLst/>
          </a:prstGeom>
        </p:spPr>
      </p:pic>
      <p:sp>
        <p:nvSpPr>
          <p:cNvPr id="7" name="Szöveg helye 10">
            <a:extLst>
              <a:ext uri="{FF2B5EF4-FFF2-40B4-BE49-F238E27FC236}">
                <a16:creationId xmlns:a16="http://schemas.microsoft.com/office/drawing/2014/main" id="{D2E6621E-83CD-D4FE-09EA-4A701F35B904}"/>
              </a:ext>
            </a:extLst>
          </p:cNvPr>
          <p:cNvSpPr>
            <a:spLocks noGrp="1"/>
          </p:cNvSpPr>
          <p:nvPr>
            <p:ph type="body" idx="20" hasCustomPrompt="1"/>
          </p:nvPr>
        </p:nvSpPr>
        <p:spPr>
          <a:xfrm>
            <a:off x="2407395" y="6328866"/>
            <a:ext cx="7985760" cy="337670"/>
          </a:xfrm>
          <a:prstGeom prst="rect">
            <a:avLst/>
          </a:prstGeom>
        </p:spPr>
        <p:txBody>
          <a:bodyPr/>
          <a:lstStyle>
            <a:lvl1pPr marL="0" indent="0">
              <a:buNone/>
              <a:defRPr sz="1200" cap="all" spc="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207339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szövegblokk">
    <p:spTree>
      <p:nvGrpSpPr>
        <p:cNvPr id="1" name=""/>
        <p:cNvGrpSpPr/>
        <p:nvPr/>
      </p:nvGrpSpPr>
      <p:grpSpPr>
        <a:xfrm>
          <a:off x="0" y="0"/>
          <a:ext cx="0" cy="0"/>
          <a:chOff x="0" y="0"/>
          <a:chExt cx="0" cy="0"/>
        </a:xfrm>
      </p:grpSpPr>
      <p:cxnSp>
        <p:nvCxnSpPr>
          <p:cNvPr id="17" name="Egyenes összekötő 16">
            <a:extLst>
              <a:ext uri="{FF2B5EF4-FFF2-40B4-BE49-F238E27FC236}">
                <a16:creationId xmlns:a16="http://schemas.microsoft.com/office/drawing/2014/main" id="{CE5C7C62-306F-C568-AC87-137E9C578BFC}"/>
              </a:ext>
            </a:extLst>
          </p:cNvPr>
          <p:cNvCxnSpPr>
            <a:cxnSpLocks/>
          </p:cNvCxnSpPr>
          <p:nvPr userDrawn="1"/>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2" name="Szöveg helye 10">
            <a:extLst>
              <a:ext uri="{FF2B5EF4-FFF2-40B4-BE49-F238E27FC236}">
                <a16:creationId xmlns:a16="http://schemas.microsoft.com/office/drawing/2014/main" id="{32B9E13B-D4C6-DDBF-DA2A-ED8F1AEADB59}"/>
              </a:ext>
            </a:extLst>
          </p:cNvPr>
          <p:cNvSpPr>
            <a:spLocks noGrp="1"/>
          </p:cNvSpPr>
          <p:nvPr>
            <p:ph type="body" idx="16" hasCustomPrompt="1"/>
          </p:nvPr>
        </p:nvSpPr>
        <p:spPr>
          <a:xfrm>
            <a:off x="838200" y="723315"/>
            <a:ext cx="10515600" cy="529404"/>
          </a:xfrm>
          <a:prstGeom prst="rect">
            <a:avLst/>
          </a:prstGeom>
        </p:spPr>
        <p:txBody>
          <a:bodyPr/>
          <a:lstStyle>
            <a:lvl1pPr marL="0" indent="0">
              <a:buNone/>
              <a:defRPr sz="3000" baseline="0">
                <a:solidFill>
                  <a:srgbClr val="012850"/>
                </a:solidFill>
                <a:latin typeface="Open Sans" panose="020B0606030504020204" pitchFamily="34" charset="0"/>
              </a:defRPr>
            </a:lvl1pPr>
          </a:lstStyle>
          <a:p>
            <a:pPr lvl="0"/>
            <a:r>
              <a:rPr lang="hu-HU" dirty="0"/>
              <a:t>DIA CÍME</a:t>
            </a:r>
          </a:p>
        </p:txBody>
      </p:sp>
      <p:sp>
        <p:nvSpPr>
          <p:cNvPr id="4" name="Szöveg helye 10">
            <a:extLst>
              <a:ext uri="{FF2B5EF4-FFF2-40B4-BE49-F238E27FC236}">
                <a16:creationId xmlns:a16="http://schemas.microsoft.com/office/drawing/2014/main" id="{CA91C60B-6859-7AF4-1D6C-CF5A6DEAC648}"/>
              </a:ext>
            </a:extLst>
          </p:cNvPr>
          <p:cNvSpPr>
            <a:spLocks noGrp="1"/>
          </p:cNvSpPr>
          <p:nvPr>
            <p:ph type="body" idx="19"/>
          </p:nvPr>
        </p:nvSpPr>
        <p:spPr>
          <a:xfrm>
            <a:off x="838201" y="1579456"/>
            <a:ext cx="4977383" cy="4068773"/>
          </a:xfrm>
          <a:prstGeom prst="rect">
            <a:avLst/>
          </a:prstGeom>
        </p:spPr>
        <p:txBody>
          <a:bodyPr/>
          <a:lstStyle>
            <a:lvl1pPr marL="0" indent="0">
              <a:buNone/>
              <a:defRPr sz="2200" baseline="0">
                <a:solidFill>
                  <a:schemeClr val="tx1"/>
                </a:solidFill>
                <a:latin typeface="Open Sans" panose="020B0606030504020204" pitchFamily="34" charset="0"/>
              </a:defRPr>
            </a:lvl1p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Mintaszöveg szerkesztése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Első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Második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Harmadik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Negyedik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Ötödik szint</a:t>
            </a:r>
          </a:p>
        </p:txBody>
      </p:sp>
      <p:sp>
        <p:nvSpPr>
          <p:cNvPr id="9" name="Szöveg helye 10">
            <a:extLst>
              <a:ext uri="{FF2B5EF4-FFF2-40B4-BE49-F238E27FC236}">
                <a16:creationId xmlns:a16="http://schemas.microsoft.com/office/drawing/2014/main" id="{C6EA1AAF-19A4-379B-A811-68076AB37167}"/>
              </a:ext>
            </a:extLst>
          </p:cNvPr>
          <p:cNvSpPr>
            <a:spLocks noGrp="1"/>
          </p:cNvSpPr>
          <p:nvPr>
            <p:ph type="body" idx="22"/>
          </p:nvPr>
        </p:nvSpPr>
        <p:spPr>
          <a:xfrm>
            <a:off x="6397429" y="1579456"/>
            <a:ext cx="4977383" cy="4068773"/>
          </a:xfrm>
          <a:prstGeom prst="rect">
            <a:avLst/>
          </a:prstGeom>
        </p:spPr>
        <p:txBody>
          <a:bodyPr/>
          <a:lstStyle>
            <a:lvl1pPr marL="0" indent="0">
              <a:buNone/>
              <a:defRPr sz="2200" baseline="0">
                <a:solidFill>
                  <a:schemeClr val="tx1"/>
                </a:solidFill>
                <a:latin typeface="Open Sans" panose="020B0606030504020204" pitchFamily="34" charset="0"/>
              </a:defRPr>
            </a:lvl1p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Mintaszöveg szerkesztése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Első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Második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Harmadik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Negyedik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Ötödik szint</a:t>
            </a:r>
          </a:p>
        </p:txBody>
      </p:sp>
      <p:pic>
        <p:nvPicPr>
          <p:cNvPr id="6" name="Kép 5">
            <a:extLst>
              <a:ext uri="{FF2B5EF4-FFF2-40B4-BE49-F238E27FC236}">
                <a16:creationId xmlns:a16="http://schemas.microsoft.com/office/drawing/2014/main" id="{D4083866-A731-7D41-4F3D-5C586DAB642C}"/>
              </a:ext>
            </a:extLst>
          </p:cNvPr>
          <p:cNvPicPr>
            <a:picLocks noChangeAspect="1"/>
          </p:cNvPicPr>
          <p:nvPr userDrawn="1"/>
        </p:nvPicPr>
        <p:blipFill>
          <a:blip r:embed="rId2"/>
          <a:stretch>
            <a:fillRect/>
          </a:stretch>
        </p:blipFill>
        <p:spPr>
          <a:xfrm>
            <a:off x="-7685" y="6013694"/>
            <a:ext cx="12199685" cy="851435"/>
          </a:xfrm>
          <a:prstGeom prst="rect">
            <a:avLst/>
          </a:prstGeom>
        </p:spPr>
      </p:pic>
      <p:sp>
        <p:nvSpPr>
          <p:cNvPr id="7" name="Szöveg helye 10">
            <a:extLst>
              <a:ext uri="{FF2B5EF4-FFF2-40B4-BE49-F238E27FC236}">
                <a16:creationId xmlns:a16="http://schemas.microsoft.com/office/drawing/2014/main" id="{A8B5F03A-6B8A-01A1-EA15-EF05C4B7FDC3}"/>
              </a:ext>
            </a:extLst>
          </p:cNvPr>
          <p:cNvSpPr>
            <a:spLocks noGrp="1"/>
          </p:cNvSpPr>
          <p:nvPr>
            <p:ph type="body" idx="20" hasCustomPrompt="1"/>
          </p:nvPr>
        </p:nvSpPr>
        <p:spPr>
          <a:xfrm>
            <a:off x="2407395" y="6328866"/>
            <a:ext cx="7985760" cy="337670"/>
          </a:xfrm>
          <a:prstGeom prst="rect">
            <a:avLst/>
          </a:prstGeom>
        </p:spPr>
        <p:txBody>
          <a:bodyPr/>
          <a:lstStyle>
            <a:lvl1pPr marL="0" indent="0">
              <a:buNone/>
              <a:defRPr sz="1200" cap="all" spc="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323675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szövegblokk">
    <p:spTree>
      <p:nvGrpSpPr>
        <p:cNvPr id="1" name=""/>
        <p:cNvGrpSpPr/>
        <p:nvPr/>
      </p:nvGrpSpPr>
      <p:grpSpPr>
        <a:xfrm>
          <a:off x="0" y="0"/>
          <a:ext cx="0" cy="0"/>
          <a:chOff x="0" y="0"/>
          <a:chExt cx="0" cy="0"/>
        </a:xfrm>
      </p:grpSpPr>
      <p:cxnSp>
        <p:nvCxnSpPr>
          <p:cNvPr id="16" name="Egyenes összekötő 15">
            <a:extLst>
              <a:ext uri="{FF2B5EF4-FFF2-40B4-BE49-F238E27FC236}">
                <a16:creationId xmlns:a16="http://schemas.microsoft.com/office/drawing/2014/main" id="{E4CEC806-06F8-0A8E-802F-451103EBAC0E}"/>
              </a:ext>
            </a:extLst>
          </p:cNvPr>
          <p:cNvCxnSpPr>
            <a:cxnSpLocks/>
          </p:cNvCxnSpPr>
          <p:nvPr userDrawn="1"/>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2" name="Szöveg helye 10">
            <a:extLst>
              <a:ext uri="{FF2B5EF4-FFF2-40B4-BE49-F238E27FC236}">
                <a16:creationId xmlns:a16="http://schemas.microsoft.com/office/drawing/2014/main" id="{737F6A48-F38F-FC31-62D0-11C22537C648}"/>
              </a:ext>
            </a:extLst>
          </p:cNvPr>
          <p:cNvSpPr>
            <a:spLocks noGrp="1"/>
          </p:cNvSpPr>
          <p:nvPr>
            <p:ph type="body" idx="16" hasCustomPrompt="1"/>
          </p:nvPr>
        </p:nvSpPr>
        <p:spPr>
          <a:xfrm>
            <a:off x="838200" y="723315"/>
            <a:ext cx="10515600" cy="529404"/>
          </a:xfrm>
          <a:prstGeom prst="rect">
            <a:avLst/>
          </a:prstGeom>
        </p:spPr>
        <p:txBody>
          <a:bodyPr/>
          <a:lstStyle>
            <a:lvl1pPr marL="0" indent="0">
              <a:buNone/>
              <a:defRPr sz="3000" baseline="0">
                <a:solidFill>
                  <a:srgbClr val="012850"/>
                </a:solidFill>
                <a:latin typeface="Open Sans" panose="020B0606030504020204" pitchFamily="34" charset="0"/>
              </a:defRPr>
            </a:lvl1pPr>
          </a:lstStyle>
          <a:p>
            <a:pPr lvl="0"/>
            <a:r>
              <a:rPr lang="hu-HU" dirty="0"/>
              <a:t>DIA CÍME</a:t>
            </a:r>
          </a:p>
        </p:txBody>
      </p:sp>
      <p:sp>
        <p:nvSpPr>
          <p:cNvPr id="3" name="Szöveg helye 10">
            <a:extLst>
              <a:ext uri="{FF2B5EF4-FFF2-40B4-BE49-F238E27FC236}">
                <a16:creationId xmlns:a16="http://schemas.microsoft.com/office/drawing/2014/main" id="{1E6D20BC-2EF9-211F-E045-74EB3321F442}"/>
              </a:ext>
            </a:extLst>
          </p:cNvPr>
          <p:cNvSpPr>
            <a:spLocks noGrp="1"/>
          </p:cNvSpPr>
          <p:nvPr>
            <p:ph type="body" idx="19"/>
          </p:nvPr>
        </p:nvSpPr>
        <p:spPr>
          <a:xfrm>
            <a:off x="838201" y="1579456"/>
            <a:ext cx="3212591" cy="4068779"/>
          </a:xfrm>
          <a:prstGeom prst="rect">
            <a:avLst/>
          </a:prstGeom>
        </p:spPr>
        <p:txBody>
          <a:bodyPr/>
          <a:lstStyle>
            <a:lvl1pPr marL="0" indent="0">
              <a:buNone/>
              <a:defRPr sz="2000" baseline="0">
                <a:solidFill>
                  <a:schemeClr val="tx1"/>
                </a:solidFill>
                <a:latin typeface="Open Sans" panose="020B0606030504020204" pitchFamily="34" charset="0"/>
              </a:defRPr>
            </a:lvl1p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Mintaszöveg szerkesztése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Első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Második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Harmadik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Negyedik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Ötödik szint</a:t>
            </a:r>
          </a:p>
        </p:txBody>
      </p:sp>
      <p:sp>
        <p:nvSpPr>
          <p:cNvPr id="10" name="Szöveg helye 10">
            <a:extLst>
              <a:ext uri="{FF2B5EF4-FFF2-40B4-BE49-F238E27FC236}">
                <a16:creationId xmlns:a16="http://schemas.microsoft.com/office/drawing/2014/main" id="{0AB37620-467A-3358-9635-1AE991B29903}"/>
              </a:ext>
            </a:extLst>
          </p:cNvPr>
          <p:cNvSpPr>
            <a:spLocks noGrp="1"/>
          </p:cNvSpPr>
          <p:nvPr>
            <p:ph type="body" idx="20"/>
          </p:nvPr>
        </p:nvSpPr>
        <p:spPr>
          <a:xfrm>
            <a:off x="4489704" y="1579456"/>
            <a:ext cx="3212591" cy="4068779"/>
          </a:xfrm>
          <a:prstGeom prst="rect">
            <a:avLst/>
          </a:prstGeom>
        </p:spPr>
        <p:txBody>
          <a:bodyPr/>
          <a:lstStyle>
            <a:lvl1pPr marL="0" indent="0">
              <a:buNone/>
              <a:defRPr sz="2000" baseline="0">
                <a:solidFill>
                  <a:schemeClr val="tx1"/>
                </a:solidFill>
                <a:latin typeface="Open Sans" panose="020B0606030504020204" pitchFamily="34" charset="0"/>
              </a:defRPr>
            </a:lvl1p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Mintaszöveg szerkesztése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Első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Második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Harmadik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Negyedik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Ötödik szint</a:t>
            </a:r>
          </a:p>
        </p:txBody>
      </p:sp>
      <p:sp>
        <p:nvSpPr>
          <p:cNvPr id="11" name="Szöveg helye 10">
            <a:extLst>
              <a:ext uri="{FF2B5EF4-FFF2-40B4-BE49-F238E27FC236}">
                <a16:creationId xmlns:a16="http://schemas.microsoft.com/office/drawing/2014/main" id="{44317DED-74F7-596D-46E5-4EFCB5B1B45F}"/>
              </a:ext>
            </a:extLst>
          </p:cNvPr>
          <p:cNvSpPr>
            <a:spLocks noGrp="1"/>
          </p:cNvSpPr>
          <p:nvPr>
            <p:ph type="body" idx="21"/>
          </p:nvPr>
        </p:nvSpPr>
        <p:spPr>
          <a:xfrm>
            <a:off x="8141207" y="1579456"/>
            <a:ext cx="3212591" cy="4068779"/>
          </a:xfrm>
          <a:prstGeom prst="rect">
            <a:avLst/>
          </a:prstGeom>
        </p:spPr>
        <p:txBody>
          <a:bodyPr/>
          <a:lstStyle>
            <a:lvl1pPr marL="0" indent="0">
              <a:buNone/>
              <a:defRPr sz="2000" baseline="0">
                <a:solidFill>
                  <a:schemeClr val="tx1"/>
                </a:solidFill>
                <a:latin typeface="Open Sans" panose="020B0606030504020204" pitchFamily="34" charset="0"/>
              </a:defRPr>
            </a:lvl1p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Mintaszöveg szerkesztése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Első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Második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Harmadik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Negyedik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Ötödik szint</a:t>
            </a:r>
          </a:p>
        </p:txBody>
      </p:sp>
      <p:pic>
        <p:nvPicPr>
          <p:cNvPr id="6" name="Kép 5">
            <a:extLst>
              <a:ext uri="{FF2B5EF4-FFF2-40B4-BE49-F238E27FC236}">
                <a16:creationId xmlns:a16="http://schemas.microsoft.com/office/drawing/2014/main" id="{FBF71A70-B678-E3B4-61F2-79B388EE16A9}"/>
              </a:ext>
            </a:extLst>
          </p:cNvPr>
          <p:cNvPicPr>
            <a:picLocks noChangeAspect="1"/>
          </p:cNvPicPr>
          <p:nvPr userDrawn="1"/>
        </p:nvPicPr>
        <p:blipFill>
          <a:blip r:embed="rId2"/>
          <a:stretch>
            <a:fillRect/>
          </a:stretch>
        </p:blipFill>
        <p:spPr>
          <a:xfrm>
            <a:off x="-7685" y="6013694"/>
            <a:ext cx="12199685" cy="851435"/>
          </a:xfrm>
          <a:prstGeom prst="rect">
            <a:avLst/>
          </a:prstGeom>
        </p:spPr>
      </p:pic>
      <p:sp>
        <p:nvSpPr>
          <p:cNvPr id="7" name="Szöveg helye 10">
            <a:extLst>
              <a:ext uri="{FF2B5EF4-FFF2-40B4-BE49-F238E27FC236}">
                <a16:creationId xmlns:a16="http://schemas.microsoft.com/office/drawing/2014/main" id="{B83FE398-7F13-07E6-D84F-8B25A418D43B}"/>
              </a:ext>
            </a:extLst>
          </p:cNvPr>
          <p:cNvSpPr>
            <a:spLocks noGrp="1"/>
          </p:cNvSpPr>
          <p:nvPr>
            <p:ph type="body" idx="22" hasCustomPrompt="1"/>
          </p:nvPr>
        </p:nvSpPr>
        <p:spPr>
          <a:xfrm>
            <a:off x="2407395" y="6328866"/>
            <a:ext cx="7985760" cy="337670"/>
          </a:xfrm>
          <a:prstGeom prst="rect">
            <a:avLst/>
          </a:prstGeom>
        </p:spPr>
        <p:txBody>
          <a:bodyPr/>
          <a:lstStyle>
            <a:lvl1pPr marL="0" indent="0">
              <a:buNone/>
              <a:defRPr sz="1200" cap="all" spc="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125303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képes tartalom">
    <p:spTree>
      <p:nvGrpSpPr>
        <p:cNvPr id="1" name=""/>
        <p:cNvGrpSpPr/>
        <p:nvPr/>
      </p:nvGrpSpPr>
      <p:grpSpPr>
        <a:xfrm>
          <a:off x="0" y="0"/>
          <a:ext cx="0" cy="0"/>
          <a:chOff x="0" y="0"/>
          <a:chExt cx="0" cy="0"/>
        </a:xfrm>
      </p:grpSpPr>
      <p:cxnSp>
        <p:nvCxnSpPr>
          <p:cNvPr id="12" name="Egyenes összekötő 11">
            <a:extLst>
              <a:ext uri="{FF2B5EF4-FFF2-40B4-BE49-F238E27FC236}">
                <a16:creationId xmlns:a16="http://schemas.microsoft.com/office/drawing/2014/main" id="{FDFD7BA7-C2A9-595B-15D6-EDE5F7DAE2D1}"/>
              </a:ext>
            </a:extLst>
          </p:cNvPr>
          <p:cNvCxnSpPr>
            <a:cxnSpLocks/>
          </p:cNvCxnSpPr>
          <p:nvPr userDrawn="1"/>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9" name="Kép helye 2">
            <a:extLst>
              <a:ext uri="{FF2B5EF4-FFF2-40B4-BE49-F238E27FC236}">
                <a16:creationId xmlns:a16="http://schemas.microsoft.com/office/drawing/2014/main" id="{9E45454F-C86C-2D65-C04B-55E626DA88AE}"/>
              </a:ext>
            </a:extLst>
          </p:cNvPr>
          <p:cNvSpPr>
            <a:spLocks noGrp="1"/>
          </p:cNvSpPr>
          <p:nvPr>
            <p:ph type="pic" idx="11"/>
          </p:nvPr>
        </p:nvSpPr>
        <p:spPr>
          <a:xfrm>
            <a:off x="6265629" y="1579456"/>
            <a:ext cx="5067632" cy="40687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20" name="Kép helye 2">
            <a:extLst>
              <a:ext uri="{FF2B5EF4-FFF2-40B4-BE49-F238E27FC236}">
                <a16:creationId xmlns:a16="http://schemas.microsoft.com/office/drawing/2014/main" id="{176350A7-3ED8-9325-46CB-CA499869403F}"/>
              </a:ext>
            </a:extLst>
          </p:cNvPr>
          <p:cNvSpPr>
            <a:spLocks noGrp="1"/>
          </p:cNvSpPr>
          <p:nvPr>
            <p:ph type="pic" idx="12"/>
          </p:nvPr>
        </p:nvSpPr>
        <p:spPr>
          <a:xfrm>
            <a:off x="838200" y="1579456"/>
            <a:ext cx="5011973" cy="40687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2" name="Szöveg helye 10">
            <a:extLst>
              <a:ext uri="{FF2B5EF4-FFF2-40B4-BE49-F238E27FC236}">
                <a16:creationId xmlns:a16="http://schemas.microsoft.com/office/drawing/2014/main" id="{1BFA0AC3-D5FA-244D-2DF5-5874C6467C5D}"/>
              </a:ext>
            </a:extLst>
          </p:cNvPr>
          <p:cNvSpPr>
            <a:spLocks noGrp="1"/>
          </p:cNvSpPr>
          <p:nvPr>
            <p:ph type="body" idx="16" hasCustomPrompt="1"/>
          </p:nvPr>
        </p:nvSpPr>
        <p:spPr>
          <a:xfrm>
            <a:off x="838200" y="723315"/>
            <a:ext cx="10515600" cy="529404"/>
          </a:xfrm>
          <a:prstGeom prst="rect">
            <a:avLst/>
          </a:prstGeom>
        </p:spPr>
        <p:txBody>
          <a:bodyPr/>
          <a:lstStyle>
            <a:lvl1pPr marL="0" indent="0">
              <a:buNone/>
              <a:defRPr sz="3000" baseline="0">
                <a:solidFill>
                  <a:srgbClr val="012850"/>
                </a:solidFill>
                <a:latin typeface="Open Sans" panose="020B0606030504020204" pitchFamily="34" charset="0"/>
              </a:defRPr>
            </a:lvl1pPr>
          </a:lstStyle>
          <a:p>
            <a:pPr lvl="0"/>
            <a:r>
              <a:rPr lang="hu-HU" dirty="0"/>
              <a:t>DIA CÍME</a:t>
            </a:r>
          </a:p>
        </p:txBody>
      </p:sp>
      <p:pic>
        <p:nvPicPr>
          <p:cNvPr id="3" name="Kép 2">
            <a:extLst>
              <a:ext uri="{FF2B5EF4-FFF2-40B4-BE49-F238E27FC236}">
                <a16:creationId xmlns:a16="http://schemas.microsoft.com/office/drawing/2014/main" id="{BBE1D0E2-34A8-9FDE-C602-D9A5AC328B00}"/>
              </a:ext>
            </a:extLst>
          </p:cNvPr>
          <p:cNvPicPr>
            <a:picLocks noChangeAspect="1"/>
          </p:cNvPicPr>
          <p:nvPr userDrawn="1"/>
        </p:nvPicPr>
        <p:blipFill>
          <a:blip r:embed="rId2"/>
          <a:stretch>
            <a:fillRect/>
          </a:stretch>
        </p:blipFill>
        <p:spPr>
          <a:xfrm>
            <a:off x="-7685" y="6013694"/>
            <a:ext cx="12199685" cy="851435"/>
          </a:xfrm>
          <a:prstGeom prst="rect">
            <a:avLst/>
          </a:prstGeom>
        </p:spPr>
      </p:pic>
      <p:sp>
        <p:nvSpPr>
          <p:cNvPr id="6" name="Szöveg helye 10">
            <a:extLst>
              <a:ext uri="{FF2B5EF4-FFF2-40B4-BE49-F238E27FC236}">
                <a16:creationId xmlns:a16="http://schemas.microsoft.com/office/drawing/2014/main" id="{D3C27C52-A788-5A39-8AE4-CB0FE4851F63}"/>
              </a:ext>
            </a:extLst>
          </p:cNvPr>
          <p:cNvSpPr>
            <a:spLocks noGrp="1"/>
          </p:cNvSpPr>
          <p:nvPr>
            <p:ph type="body" idx="20" hasCustomPrompt="1"/>
          </p:nvPr>
        </p:nvSpPr>
        <p:spPr>
          <a:xfrm>
            <a:off x="2407395" y="6328866"/>
            <a:ext cx="7985760" cy="337670"/>
          </a:xfrm>
          <a:prstGeom prst="rect">
            <a:avLst/>
          </a:prstGeom>
        </p:spPr>
        <p:txBody>
          <a:bodyPr/>
          <a:lstStyle>
            <a:lvl1pPr marL="0" indent="0">
              <a:buNone/>
              <a:defRPr sz="1200" cap="all" spc="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415148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képes tartalom">
    <p:spTree>
      <p:nvGrpSpPr>
        <p:cNvPr id="1" name=""/>
        <p:cNvGrpSpPr/>
        <p:nvPr/>
      </p:nvGrpSpPr>
      <p:grpSpPr>
        <a:xfrm>
          <a:off x="0" y="0"/>
          <a:ext cx="0" cy="0"/>
          <a:chOff x="0" y="0"/>
          <a:chExt cx="0" cy="0"/>
        </a:xfrm>
      </p:grpSpPr>
      <p:cxnSp>
        <p:nvCxnSpPr>
          <p:cNvPr id="6" name="Egyenes összekötő 5">
            <a:extLst>
              <a:ext uri="{FF2B5EF4-FFF2-40B4-BE49-F238E27FC236}">
                <a16:creationId xmlns:a16="http://schemas.microsoft.com/office/drawing/2014/main" id="{A371C297-1CA5-94ED-2895-3B1AF69D27B3}"/>
              </a:ext>
            </a:extLst>
          </p:cNvPr>
          <p:cNvCxnSpPr>
            <a:cxnSpLocks/>
          </p:cNvCxnSpPr>
          <p:nvPr userDrawn="1"/>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9" name="Kép helye 2">
            <a:extLst>
              <a:ext uri="{FF2B5EF4-FFF2-40B4-BE49-F238E27FC236}">
                <a16:creationId xmlns:a16="http://schemas.microsoft.com/office/drawing/2014/main" id="{B4B0655C-B169-D423-90AB-F5CB238B3C4B}"/>
              </a:ext>
            </a:extLst>
          </p:cNvPr>
          <p:cNvSpPr>
            <a:spLocks noGrp="1"/>
          </p:cNvSpPr>
          <p:nvPr>
            <p:ph type="pic" idx="10"/>
          </p:nvPr>
        </p:nvSpPr>
        <p:spPr>
          <a:xfrm>
            <a:off x="838199" y="1579456"/>
            <a:ext cx="2564928" cy="412541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0" name="Kép helye 2">
            <a:extLst>
              <a:ext uri="{FF2B5EF4-FFF2-40B4-BE49-F238E27FC236}">
                <a16:creationId xmlns:a16="http://schemas.microsoft.com/office/drawing/2014/main" id="{88B1D7E9-B3E8-D3A3-7C3B-46B669E00D44}"/>
              </a:ext>
            </a:extLst>
          </p:cNvPr>
          <p:cNvSpPr>
            <a:spLocks noGrp="1"/>
          </p:cNvSpPr>
          <p:nvPr>
            <p:ph type="pic" idx="11"/>
          </p:nvPr>
        </p:nvSpPr>
        <p:spPr>
          <a:xfrm>
            <a:off x="6639338" y="1579457"/>
            <a:ext cx="4693921" cy="41254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Kép helye 2">
            <a:extLst>
              <a:ext uri="{FF2B5EF4-FFF2-40B4-BE49-F238E27FC236}">
                <a16:creationId xmlns:a16="http://schemas.microsoft.com/office/drawing/2014/main" id="{DE50A8AD-DAA0-C470-251A-FB13BCEC03F1}"/>
              </a:ext>
            </a:extLst>
          </p:cNvPr>
          <p:cNvSpPr>
            <a:spLocks noGrp="1"/>
          </p:cNvSpPr>
          <p:nvPr>
            <p:ph type="pic" idx="12"/>
          </p:nvPr>
        </p:nvSpPr>
        <p:spPr>
          <a:xfrm>
            <a:off x="3738768" y="1579456"/>
            <a:ext cx="2564928" cy="412541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2" name="Szöveg helye 10">
            <a:extLst>
              <a:ext uri="{FF2B5EF4-FFF2-40B4-BE49-F238E27FC236}">
                <a16:creationId xmlns:a16="http://schemas.microsoft.com/office/drawing/2014/main" id="{8A66C65D-5136-21C7-C4AA-39F449F6F4AF}"/>
              </a:ext>
            </a:extLst>
          </p:cNvPr>
          <p:cNvSpPr>
            <a:spLocks noGrp="1"/>
          </p:cNvSpPr>
          <p:nvPr>
            <p:ph type="body" idx="16" hasCustomPrompt="1"/>
          </p:nvPr>
        </p:nvSpPr>
        <p:spPr>
          <a:xfrm>
            <a:off x="838200" y="723315"/>
            <a:ext cx="10515600" cy="529404"/>
          </a:xfrm>
          <a:prstGeom prst="rect">
            <a:avLst/>
          </a:prstGeom>
        </p:spPr>
        <p:txBody>
          <a:bodyPr/>
          <a:lstStyle>
            <a:lvl1pPr marL="0" indent="0">
              <a:buNone/>
              <a:defRPr sz="3000" baseline="0">
                <a:solidFill>
                  <a:srgbClr val="012850"/>
                </a:solidFill>
                <a:latin typeface="Open Sans" panose="020B0606030504020204" pitchFamily="34" charset="0"/>
              </a:defRPr>
            </a:lvl1pPr>
          </a:lstStyle>
          <a:p>
            <a:pPr lvl="0"/>
            <a:r>
              <a:rPr lang="hu-HU" dirty="0"/>
              <a:t>DIA CÍME</a:t>
            </a:r>
          </a:p>
        </p:txBody>
      </p:sp>
      <p:pic>
        <p:nvPicPr>
          <p:cNvPr id="4" name="Kép 3">
            <a:extLst>
              <a:ext uri="{FF2B5EF4-FFF2-40B4-BE49-F238E27FC236}">
                <a16:creationId xmlns:a16="http://schemas.microsoft.com/office/drawing/2014/main" id="{786CD8CD-7548-6EA6-5F9E-C0DD7C156BF9}"/>
              </a:ext>
            </a:extLst>
          </p:cNvPr>
          <p:cNvPicPr>
            <a:picLocks noChangeAspect="1"/>
          </p:cNvPicPr>
          <p:nvPr userDrawn="1"/>
        </p:nvPicPr>
        <p:blipFill>
          <a:blip r:embed="rId2"/>
          <a:stretch>
            <a:fillRect/>
          </a:stretch>
        </p:blipFill>
        <p:spPr>
          <a:xfrm>
            <a:off x="-7685" y="6013694"/>
            <a:ext cx="12199685" cy="851435"/>
          </a:xfrm>
          <a:prstGeom prst="rect">
            <a:avLst/>
          </a:prstGeom>
        </p:spPr>
      </p:pic>
      <p:sp>
        <p:nvSpPr>
          <p:cNvPr id="7" name="Szöveg helye 10">
            <a:extLst>
              <a:ext uri="{FF2B5EF4-FFF2-40B4-BE49-F238E27FC236}">
                <a16:creationId xmlns:a16="http://schemas.microsoft.com/office/drawing/2014/main" id="{E025254B-BD24-32EC-C321-4151F4D70283}"/>
              </a:ext>
            </a:extLst>
          </p:cNvPr>
          <p:cNvSpPr>
            <a:spLocks noGrp="1"/>
          </p:cNvSpPr>
          <p:nvPr>
            <p:ph type="body" idx="20" hasCustomPrompt="1"/>
          </p:nvPr>
        </p:nvSpPr>
        <p:spPr>
          <a:xfrm>
            <a:off x="2407395" y="6328866"/>
            <a:ext cx="7985760" cy="337670"/>
          </a:xfrm>
          <a:prstGeom prst="rect">
            <a:avLst/>
          </a:prstGeom>
        </p:spPr>
        <p:txBody>
          <a:bodyPr/>
          <a:lstStyle>
            <a:lvl1pPr marL="0" indent="0">
              <a:buNone/>
              <a:defRPr sz="1200" cap="all" spc="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4117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ép címmel">
    <p:spTree>
      <p:nvGrpSpPr>
        <p:cNvPr id="1" name=""/>
        <p:cNvGrpSpPr/>
        <p:nvPr/>
      </p:nvGrpSpPr>
      <p:grpSpPr>
        <a:xfrm>
          <a:off x="0" y="0"/>
          <a:ext cx="0" cy="0"/>
          <a:chOff x="0" y="0"/>
          <a:chExt cx="0" cy="0"/>
        </a:xfrm>
      </p:grpSpPr>
      <p:cxnSp>
        <p:nvCxnSpPr>
          <p:cNvPr id="14" name="Egyenes összekötő 13">
            <a:extLst>
              <a:ext uri="{FF2B5EF4-FFF2-40B4-BE49-F238E27FC236}">
                <a16:creationId xmlns:a16="http://schemas.microsoft.com/office/drawing/2014/main" id="{D3B63919-F8C0-E45C-09D0-60059DD85486}"/>
              </a:ext>
            </a:extLst>
          </p:cNvPr>
          <p:cNvCxnSpPr>
            <a:cxnSpLocks/>
          </p:cNvCxnSpPr>
          <p:nvPr userDrawn="1"/>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8" name="Kép helye 2">
            <a:extLst>
              <a:ext uri="{FF2B5EF4-FFF2-40B4-BE49-F238E27FC236}">
                <a16:creationId xmlns:a16="http://schemas.microsoft.com/office/drawing/2014/main" id="{885801D2-AD3D-65D3-7B5C-D11229926A42}"/>
              </a:ext>
            </a:extLst>
          </p:cNvPr>
          <p:cNvSpPr>
            <a:spLocks noGrp="1"/>
          </p:cNvSpPr>
          <p:nvPr>
            <p:ph type="pic" idx="13"/>
          </p:nvPr>
        </p:nvSpPr>
        <p:spPr>
          <a:xfrm>
            <a:off x="838200" y="1557713"/>
            <a:ext cx="5021911" cy="32856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31" name="Kép helye 2">
            <a:extLst>
              <a:ext uri="{FF2B5EF4-FFF2-40B4-BE49-F238E27FC236}">
                <a16:creationId xmlns:a16="http://schemas.microsoft.com/office/drawing/2014/main" id="{BA351229-7C81-1BF9-C349-D053BA83B114}"/>
              </a:ext>
            </a:extLst>
          </p:cNvPr>
          <p:cNvSpPr>
            <a:spLocks noGrp="1"/>
          </p:cNvSpPr>
          <p:nvPr>
            <p:ph type="pic" idx="14"/>
          </p:nvPr>
        </p:nvSpPr>
        <p:spPr>
          <a:xfrm>
            <a:off x="6331888" y="1557713"/>
            <a:ext cx="5021911" cy="32856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2" name="Szöveg helye 10">
            <a:extLst>
              <a:ext uri="{FF2B5EF4-FFF2-40B4-BE49-F238E27FC236}">
                <a16:creationId xmlns:a16="http://schemas.microsoft.com/office/drawing/2014/main" id="{567F4794-7128-84D5-187A-87B98CBB4B75}"/>
              </a:ext>
            </a:extLst>
          </p:cNvPr>
          <p:cNvSpPr>
            <a:spLocks noGrp="1"/>
          </p:cNvSpPr>
          <p:nvPr>
            <p:ph type="body" idx="16" hasCustomPrompt="1"/>
          </p:nvPr>
        </p:nvSpPr>
        <p:spPr>
          <a:xfrm>
            <a:off x="838200" y="723315"/>
            <a:ext cx="10515600" cy="529404"/>
          </a:xfrm>
          <a:prstGeom prst="rect">
            <a:avLst/>
          </a:prstGeom>
        </p:spPr>
        <p:txBody>
          <a:bodyPr/>
          <a:lstStyle>
            <a:lvl1pPr marL="0" indent="0">
              <a:buNone/>
              <a:defRPr sz="3000" baseline="0">
                <a:solidFill>
                  <a:srgbClr val="012850"/>
                </a:solidFill>
                <a:latin typeface="Open Sans" panose="020B0606030504020204" pitchFamily="34" charset="0"/>
              </a:defRPr>
            </a:lvl1pPr>
          </a:lstStyle>
          <a:p>
            <a:pPr lvl="0"/>
            <a:r>
              <a:rPr lang="hu-HU" dirty="0"/>
              <a:t>DIA CÍME</a:t>
            </a:r>
          </a:p>
        </p:txBody>
      </p:sp>
      <p:sp>
        <p:nvSpPr>
          <p:cNvPr id="10" name="Szöveg helye 10">
            <a:extLst>
              <a:ext uri="{FF2B5EF4-FFF2-40B4-BE49-F238E27FC236}">
                <a16:creationId xmlns:a16="http://schemas.microsoft.com/office/drawing/2014/main" id="{12964550-01B5-19AF-9500-49E3DD0D5A13}"/>
              </a:ext>
            </a:extLst>
          </p:cNvPr>
          <p:cNvSpPr>
            <a:spLocks noGrp="1"/>
          </p:cNvSpPr>
          <p:nvPr>
            <p:ph type="body" idx="21" hasCustomPrompt="1"/>
          </p:nvPr>
        </p:nvSpPr>
        <p:spPr>
          <a:xfrm>
            <a:off x="838200" y="5118900"/>
            <a:ext cx="5021911" cy="529404"/>
          </a:xfrm>
          <a:prstGeom prst="rect">
            <a:avLst/>
          </a:prstGeom>
        </p:spPr>
        <p:txBody>
          <a:bodyPr/>
          <a:lstStyle>
            <a:lvl1pPr marL="0" indent="0">
              <a:buNone/>
              <a:defRPr sz="2400" baseline="0">
                <a:solidFill>
                  <a:schemeClr val="tx1"/>
                </a:solidFill>
                <a:latin typeface="Open Sans" panose="020B0606030504020204" pitchFamily="34" charset="0"/>
              </a:defRPr>
            </a:lvl1pPr>
          </a:lstStyle>
          <a:p>
            <a:pPr lvl="0"/>
            <a:r>
              <a:rPr lang="hu-HU" dirty="0"/>
              <a:t>Kép címe</a:t>
            </a:r>
          </a:p>
        </p:txBody>
      </p:sp>
      <p:sp>
        <p:nvSpPr>
          <p:cNvPr id="12" name="Szöveg helye 10">
            <a:extLst>
              <a:ext uri="{FF2B5EF4-FFF2-40B4-BE49-F238E27FC236}">
                <a16:creationId xmlns:a16="http://schemas.microsoft.com/office/drawing/2014/main" id="{9BE9CAC6-C1B1-88DE-E91F-5DF606EBF5F2}"/>
              </a:ext>
            </a:extLst>
          </p:cNvPr>
          <p:cNvSpPr>
            <a:spLocks noGrp="1"/>
          </p:cNvSpPr>
          <p:nvPr>
            <p:ph type="body" idx="22" hasCustomPrompt="1"/>
          </p:nvPr>
        </p:nvSpPr>
        <p:spPr>
          <a:xfrm>
            <a:off x="6332692" y="5118900"/>
            <a:ext cx="5021911" cy="529404"/>
          </a:xfrm>
          <a:prstGeom prst="rect">
            <a:avLst/>
          </a:prstGeom>
        </p:spPr>
        <p:txBody>
          <a:bodyPr/>
          <a:lstStyle>
            <a:lvl1pPr marL="0" indent="0">
              <a:buNone/>
              <a:defRPr sz="2400" baseline="0">
                <a:solidFill>
                  <a:schemeClr val="tx1"/>
                </a:solidFill>
                <a:latin typeface="Open Sans" panose="020B0606030504020204" pitchFamily="34" charset="0"/>
              </a:defRPr>
            </a:lvl1pPr>
          </a:lstStyle>
          <a:p>
            <a:pPr lvl="0"/>
            <a:r>
              <a:rPr lang="hu-HU" dirty="0"/>
              <a:t>Kép címe</a:t>
            </a:r>
          </a:p>
        </p:txBody>
      </p:sp>
      <p:pic>
        <p:nvPicPr>
          <p:cNvPr id="3" name="Kép 2">
            <a:extLst>
              <a:ext uri="{FF2B5EF4-FFF2-40B4-BE49-F238E27FC236}">
                <a16:creationId xmlns:a16="http://schemas.microsoft.com/office/drawing/2014/main" id="{4D233FE9-5A24-7D0F-198C-E5FCD109D435}"/>
              </a:ext>
            </a:extLst>
          </p:cNvPr>
          <p:cNvPicPr>
            <a:picLocks noChangeAspect="1"/>
          </p:cNvPicPr>
          <p:nvPr userDrawn="1"/>
        </p:nvPicPr>
        <p:blipFill>
          <a:blip r:embed="rId2"/>
          <a:stretch>
            <a:fillRect/>
          </a:stretch>
        </p:blipFill>
        <p:spPr>
          <a:xfrm>
            <a:off x="-7685" y="6013694"/>
            <a:ext cx="12199685" cy="851435"/>
          </a:xfrm>
          <a:prstGeom prst="rect">
            <a:avLst/>
          </a:prstGeom>
        </p:spPr>
      </p:pic>
      <p:sp>
        <p:nvSpPr>
          <p:cNvPr id="6" name="Szöveg helye 10">
            <a:extLst>
              <a:ext uri="{FF2B5EF4-FFF2-40B4-BE49-F238E27FC236}">
                <a16:creationId xmlns:a16="http://schemas.microsoft.com/office/drawing/2014/main" id="{CE06C74F-3040-8125-D24A-1EC440481EEC}"/>
              </a:ext>
            </a:extLst>
          </p:cNvPr>
          <p:cNvSpPr>
            <a:spLocks noGrp="1"/>
          </p:cNvSpPr>
          <p:nvPr>
            <p:ph type="body" idx="20" hasCustomPrompt="1"/>
          </p:nvPr>
        </p:nvSpPr>
        <p:spPr>
          <a:xfrm>
            <a:off x="2407395" y="6328866"/>
            <a:ext cx="7985760" cy="337670"/>
          </a:xfrm>
          <a:prstGeom prst="rect">
            <a:avLst/>
          </a:prstGeom>
        </p:spPr>
        <p:txBody>
          <a:bodyPr/>
          <a:lstStyle>
            <a:lvl1pPr marL="0" indent="0">
              <a:buNone/>
              <a:defRPr sz="1200" cap="all" spc="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164083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zöveg és diagram">
    <p:spTree>
      <p:nvGrpSpPr>
        <p:cNvPr id="1" name=""/>
        <p:cNvGrpSpPr/>
        <p:nvPr/>
      </p:nvGrpSpPr>
      <p:grpSpPr>
        <a:xfrm>
          <a:off x="0" y="0"/>
          <a:ext cx="0" cy="0"/>
          <a:chOff x="0" y="0"/>
          <a:chExt cx="0" cy="0"/>
        </a:xfrm>
      </p:grpSpPr>
      <p:cxnSp>
        <p:nvCxnSpPr>
          <p:cNvPr id="12" name="Egyenes összekötő 11">
            <a:extLst>
              <a:ext uri="{FF2B5EF4-FFF2-40B4-BE49-F238E27FC236}">
                <a16:creationId xmlns:a16="http://schemas.microsoft.com/office/drawing/2014/main" id="{0CA8BCE7-0004-CA11-4864-2FBA560C6C6E}"/>
              </a:ext>
            </a:extLst>
          </p:cNvPr>
          <p:cNvCxnSpPr>
            <a:cxnSpLocks/>
          </p:cNvCxnSpPr>
          <p:nvPr userDrawn="1"/>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2" name="Szöveg helye 10">
            <a:extLst>
              <a:ext uri="{FF2B5EF4-FFF2-40B4-BE49-F238E27FC236}">
                <a16:creationId xmlns:a16="http://schemas.microsoft.com/office/drawing/2014/main" id="{30FAA482-BFF6-CAB1-8393-9DB2C3435DC2}"/>
              </a:ext>
            </a:extLst>
          </p:cNvPr>
          <p:cNvSpPr>
            <a:spLocks noGrp="1"/>
          </p:cNvSpPr>
          <p:nvPr>
            <p:ph type="body" idx="16" hasCustomPrompt="1"/>
          </p:nvPr>
        </p:nvSpPr>
        <p:spPr>
          <a:xfrm>
            <a:off x="838200" y="723315"/>
            <a:ext cx="10515600" cy="529404"/>
          </a:xfrm>
          <a:prstGeom prst="rect">
            <a:avLst/>
          </a:prstGeom>
        </p:spPr>
        <p:txBody>
          <a:bodyPr/>
          <a:lstStyle>
            <a:lvl1pPr marL="0" indent="0">
              <a:buNone/>
              <a:defRPr sz="3000" baseline="0">
                <a:solidFill>
                  <a:srgbClr val="012850"/>
                </a:solidFill>
                <a:latin typeface="Open Sans" panose="020B0606030504020204" pitchFamily="34" charset="0"/>
              </a:defRPr>
            </a:lvl1pPr>
          </a:lstStyle>
          <a:p>
            <a:pPr lvl="0"/>
            <a:r>
              <a:rPr lang="hu-HU" dirty="0"/>
              <a:t>DIA CÍME</a:t>
            </a:r>
          </a:p>
        </p:txBody>
      </p:sp>
      <p:sp>
        <p:nvSpPr>
          <p:cNvPr id="4" name="Szöveg helye 10">
            <a:extLst>
              <a:ext uri="{FF2B5EF4-FFF2-40B4-BE49-F238E27FC236}">
                <a16:creationId xmlns:a16="http://schemas.microsoft.com/office/drawing/2014/main" id="{ACFC1F6F-F293-C843-538C-5B5685FD46B2}"/>
              </a:ext>
            </a:extLst>
          </p:cNvPr>
          <p:cNvSpPr>
            <a:spLocks noGrp="1"/>
          </p:cNvSpPr>
          <p:nvPr>
            <p:ph type="body" idx="19"/>
          </p:nvPr>
        </p:nvSpPr>
        <p:spPr>
          <a:xfrm>
            <a:off x="838201" y="1579456"/>
            <a:ext cx="3212591" cy="4060689"/>
          </a:xfrm>
          <a:prstGeom prst="rect">
            <a:avLst/>
          </a:prstGeom>
        </p:spPr>
        <p:txBody>
          <a:bodyPr/>
          <a:lstStyle>
            <a:lvl1pPr marL="0" indent="0">
              <a:buNone/>
              <a:defRPr sz="2000" baseline="0">
                <a:solidFill>
                  <a:schemeClr val="tx1"/>
                </a:solidFill>
                <a:latin typeface="Open Sans" panose="020B0606030504020204" pitchFamily="34" charset="0"/>
              </a:defRPr>
            </a:lvl1pPr>
          </a:lstStyle>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Mintaszöveg szerkesztése</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Első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Második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Harmadik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Negyedik szint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hu-HU" sz="2000" b="0" i="0" u="none" strike="noStrike" kern="1200" cap="none" spc="0" normalizeH="0" baseline="0" noProof="0" dirty="0">
                <a:ln>
                  <a:noFill/>
                </a:ln>
                <a:solidFill>
                  <a:srgbClr val="012851"/>
                </a:solidFill>
                <a:effectLst/>
                <a:uLnTx/>
                <a:uFillTx/>
                <a:latin typeface="Open Sans" panose="020B0606030504020204" pitchFamily="34" charset="0"/>
                <a:ea typeface="Open Sans" panose="020B0606030504020204" pitchFamily="34" charset="0"/>
                <a:cs typeface="Open Sans" panose="020B0606030504020204" pitchFamily="34" charset="0"/>
              </a:rPr>
              <a:t>Ötödik szint</a:t>
            </a:r>
          </a:p>
        </p:txBody>
      </p:sp>
      <p:sp>
        <p:nvSpPr>
          <p:cNvPr id="11" name="Diagram helye 10">
            <a:extLst>
              <a:ext uri="{FF2B5EF4-FFF2-40B4-BE49-F238E27FC236}">
                <a16:creationId xmlns:a16="http://schemas.microsoft.com/office/drawing/2014/main" id="{B11D781D-DBC5-AFF1-5464-03EB686EDB38}"/>
              </a:ext>
            </a:extLst>
          </p:cNvPr>
          <p:cNvSpPr>
            <a:spLocks noGrp="1"/>
          </p:cNvSpPr>
          <p:nvPr>
            <p:ph type="chart" sz="quarter" idx="21"/>
          </p:nvPr>
        </p:nvSpPr>
        <p:spPr>
          <a:xfrm>
            <a:off x="4426343" y="1579563"/>
            <a:ext cx="6927457" cy="4060579"/>
          </a:xfrm>
          <a:prstGeom prst="rect">
            <a:avLst/>
          </a:prstGeom>
        </p:spPr>
        <p:txBody>
          <a:bodyPr/>
          <a:lstStyle>
            <a:lvl1pPr>
              <a:defRPr baseline="0">
                <a:latin typeface="Open Sans" panose="020B0606030504020204" pitchFamily="34" charset="0"/>
              </a:defRPr>
            </a:lvl1pPr>
          </a:lstStyle>
          <a:p>
            <a:endParaRPr lang="hu-HU" dirty="0"/>
          </a:p>
        </p:txBody>
      </p:sp>
      <p:pic>
        <p:nvPicPr>
          <p:cNvPr id="3" name="Kép 2">
            <a:extLst>
              <a:ext uri="{FF2B5EF4-FFF2-40B4-BE49-F238E27FC236}">
                <a16:creationId xmlns:a16="http://schemas.microsoft.com/office/drawing/2014/main" id="{CD57A7C7-438E-F933-A3EF-88F4F8AE1794}"/>
              </a:ext>
            </a:extLst>
          </p:cNvPr>
          <p:cNvPicPr>
            <a:picLocks noChangeAspect="1"/>
          </p:cNvPicPr>
          <p:nvPr userDrawn="1"/>
        </p:nvPicPr>
        <p:blipFill>
          <a:blip r:embed="rId2"/>
          <a:stretch>
            <a:fillRect/>
          </a:stretch>
        </p:blipFill>
        <p:spPr>
          <a:xfrm>
            <a:off x="-7685" y="6013694"/>
            <a:ext cx="12199685" cy="851435"/>
          </a:xfrm>
          <a:prstGeom prst="rect">
            <a:avLst/>
          </a:prstGeom>
        </p:spPr>
      </p:pic>
      <p:sp>
        <p:nvSpPr>
          <p:cNvPr id="7" name="Szöveg helye 10">
            <a:extLst>
              <a:ext uri="{FF2B5EF4-FFF2-40B4-BE49-F238E27FC236}">
                <a16:creationId xmlns:a16="http://schemas.microsoft.com/office/drawing/2014/main" id="{2CB31722-FB50-860A-D9E7-2B4CFDF4A898}"/>
              </a:ext>
            </a:extLst>
          </p:cNvPr>
          <p:cNvSpPr>
            <a:spLocks noGrp="1"/>
          </p:cNvSpPr>
          <p:nvPr>
            <p:ph type="body" idx="20" hasCustomPrompt="1"/>
          </p:nvPr>
        </p:nvSpPr>
        <p:spPr>
          <a:xfrm>
            <a:off x="2407395" y="6328866"/>
            <a:ext cx="7985760" cy="337670"/>
          </a:xfrm>
          <a:prstGeom prst="rect">
            <a:avLst/>
          </a:prstGeom>
        </p:spPr>
        <p:txBody>
          <a:bodyPr/>
          <a:lstStyle>
            <a:lvl1pPr marL="0" indent="0">
              <a:buNone/>
              <a:defRPr sz="1200" cap="all" spc="0" baseline="0">
                <a:solidFill>
                  <a:schemeClr val="bg1"/>
                </a:solidFill>
                <a:latin typeface="Open Sans" panose="020B0606030504020204" pitchFamily="34" charset="0"/>
              </a:defRPr>
            </a:lvl1pPr>
          </a:lstStyle>
          <a:p>
            <a:pPr lvl="0"/>
            <a:r>
              <a:rPr lang="hu-HU" dirty="0"/>
              <a:t>Rendezvény, dátum</a:t>
            </a:r>
          </a:p>
        </p:txBody>
      </p:sp>
    </p:spTree>
    <p:extLst>
      <p:ext uri="{BB962C8B-B14F-4D97-AF65-F5344CB8AC3E}">
        <p14:creationId xmlns:p14="http://schemas.microsoft.com/office/powerpoint/2010/main" val="56913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2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3" r:id="rId6"/>
    <p:sldLayoutId id="2147483655" r:id="rId7"/>
    <p:sldLayoutId id="2147483656" r:id="rId8"/>
    <p:sldLayoutId id="2147483657" r:id="rId9"/>
    <p:sldLayoutId id="2147483660" r:id="rId10"/>
    <p:sldLayoutId id="2147483659" r:id="rId11"/>
    <p:sldLayoutId id="21474836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nvas.elte.hu/belepe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ippi.ppk.elte.hu/content/2022-2023-i-oszi-felev-levelezo-munkarendu-orarendek.t.29038?m=8174"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lte.hu/en/outgoing-mobility/erasmus/call-for-application/bip?m=610" TargetMode="External"/><Relationship Id="rId2" Type="http://schemas.openxmlformats.org/officeDocument/2006/relationships/hyperlink" Target="https://studiegids.uva.nl/xmlpages/page/2024-2025/zoek-vak/vak/11866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pk.elte.hu/demonstrator_application" TargetMode="External"/><Relationship Id="rId2" Type="http://schemas.openxmlformats.org/officeDocument/2006/relationships/hyperlink" Target="https://www.ppk.elte.hu/hallgatoi-palyazatok/demonstrator"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elte.hu/elsolepesek/tanevrendje" TargetMode="External"/><Relationship Id="rId2" Type="http://schemas.openxmlformats.org/officeDocument/2006/relationships/hyperlink" Target="https://www.elte.hu/en/academic-calendar"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elte.hu/file/HWEB_EN_Neptun_user_guide_for_students.pdf" TargetMode="External"/><Relationship Id="rId3" Type="http://schemas.openxmlformats.org/officeDocument/2006/relationships/hyperlink" Target="https://www.youtube.com/watch?v=NTRjmEcsISE" TargetMode="External"/><Relationship Id="rId7" Type="http://schemas.openxmlformats.org/officeDocument/2006/relationships/hyperlink" Target="https://www.youtube.com/watch?v=4wZ5XcMmOs8" TargetMode="External"/><Relationship Id="rId2" Type="http://schemas.openxmlformats.org/officeDocument/2006/relationships/hyperlink" Target="https://www.elte.hu/content/neptun-elektronikus-tanulmanyi-rendszer.t.509" TargetMode="External"/><Relationship Id="rId1" Type="http://schemas.openxmlformats.org/officeDocument/2006/relationships/slideLayout" Target="../slideLayouts/slideLayout10.xml"/><Relationship Id="rId6" Type="http://schemas.openxmlformats.org/officeDocument/2006/relationships/hyperlink" Target="https://www.youtube.com/watch?v=s41Q5mksLpY" TargetMode="External"/><Relationship Id="rId5" Type="http://schemas.openxmlformats.org/officeDocument/2006/relationships/hyperlink" Target="https://www.elte.hu/en/neptun-administration-of-progress" TargetMode="External"/><Relationship Id="rId4" Type="http://schemas.openxmlformats.org/officeDocument/2006/relationships/hyperlink" Target="https://neptun.elte.h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ppk.elte.hu/eredmenyek" TargetMode="External"/><Relationship Id="rId2" Type="http://schemas.openxmlformats.org/officeDocument/2006/relationships/hyperlink" Target="http://otdt.hu/"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3" Type="http://schemas.openxmlformats.org/officeDocument/2006/relationships/image" Target="../media/image4.jpe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0.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hyperlink" Target="https://ppk.elte.hu/en/ss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pk.elte.hu/szervezetek/interkulturalis-pszichologiai-es-pedagogiai-intezet" TargetMode="External"/><Relationship Id="rId2" Type="http://schemas.openxmlformats.org/officeDocument/2006/relationships/hyperlink" Target="https://kozlekedes.bme.hu/2024/01/24/megosztott_mobilitasi-szolgaltatasok_otka-kutatas/" TargetMode="External"/><Relationship Id="rId1" Type="http://schemas.openxmlformats.org/officeDocument/2006/relationships/slideLayout" Target="../slideLayouts/slideLayout3.xml"/><Relationship Id="rId6" Type="http://schemas.openxmlformats.org/officeDocument/2006/relationships/hyperlink" Target="https://ppk.elte.hu/munkatarsak/vidra-zsuzsanna" TargetMode="External"/><Relationship Id="rId5" Type="http://schemas.openxmlformats.org/officeDocument/2006/relationships/hyperlink" Target="https://ppk.elte.hu/munkatarsak/kovacs-monika-agnes" TargetMode="External"/><Relationship Id="rId4" Type="http://schemas.openxmlformats.org/officeDocument/2006/relationships/hyperlink" Target="https://ppk.elte.hu/munkatarsak/nguyen-luu-lan-anh"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pk.elte.hu/en/staff/lan-anh-nguyen-luu" TargetMode="External"/><Relationship Id="rId7" Type="http://schemas.openxmlformats.org/officeDocument/2006/relationships/image" Target="../media/image28.jpg"/><Relationship Id="rId2" Type="http://schemas.openxmlformats.org/officeDocument/2006/relationships/hyperlink" Target="https://ppk.elte.hu/en/units/institute-of-intercultural-psychology-and-education"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ppk.elte.hu/en/staff/monika-agnes-kovac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ppk.elte.hu/file/ippi_komplex_szakdolgozati_utmu.pdf" TargetMode="External"/><Relationship Id="rId2" Type="http://schemas.openxmlformats.org/officeDocument/2006/relationships/hyperlink" Target="https://ippi.ppk.elte.hu/tarsadalmibefogadas-ma/szakdolgozat" TargetMode="External"/><Relationship Id="rId1" Type="http://schemas.openxmlformats.org/officeDocument/2006/relationships/slideLayout" Target="../slideLayouts/slideLayout10.xml"/><Relationship Id="rId5" Type="http://schemas.openxmlformats.org/officeDocument/2006/relationships/hyperlink" Target="https://www.ppk.elte.hu/keb" TargetMode="External"/><Relationship Id="rId4" Type="http://schemas.openxmlformats.org/officeDocument/2006/relationships/hyperlink" Target="https://ippi.ppk.elte.hu/media/07/72/490a9657cae7acd93eb80d20fe30ba81be510839a8cfb137b4fcb5b5ec06/IPPI_temakiirasok_2021.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ppi.ppk.elte.hu/media/d2/88/1a8daf32c134afc2698e42e5d5de47db4b89dbebb9996547cfa66b9cbfef/IPPI_IIPE_thesis_topics_2021.pdf" TargetMode="External"/><Relationship Id="rId2" Type="http://schemas.openxmlformats.org/officeDocument/2006/relationships/hyperlink" Target="https://ippi.ppk.elte.hu/en/socialintegration-ma/thesis" TargetMode="External"/><Relationship Id="rId1" Type="http://schemas.openxmlformats.org/officeDocument/2006/relationships/slideLayout" Target="../slideLayouts/slideLayout10.xml"/><Relationship Id="rId5" Type="http://schemas.openxmlformats.org/officeDocument/2006/relationships/hyperlink" Target="https://ippi.ppk.elte.hu/en/socialintegration-ma/finalexam" TargetMode="External"/><Relationship Id="rId4" Type="http://schemas.openxmlformats.org/officeDocument/2006/relationships/hyperlink" Target="https://www.ppk.elte.hu/en/research-ethics-committee/request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ippi.ppk.elte.hu/tarsadalmibefogadas-ma/terepgyak" TargetMode="External"/><Relationship Id="rId2" Type="http://schemas.openxmlformats.org/officeDocument/2006/relationships/hyperlink" Target="https://ippi.ppk.elte.hu/tarsadalmibefogadas-ma/iskgyak" TargetMode="External"/><Relationship Id="rId1" Type="http://schemas.openxmlformats.org/officeDocument/2006/relationships/slideLayout" Target="../slideLayouts/slideLayout2.xml"/><Relationship Id="rId4" Type="http://schemas.openxmlformats.org/officeDocument/2006/relationships/hyperlink" Target="https://ippi.ppk.elte.hu/tarsadalmibefogadas-ma/szakgya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ippi.ppk.elte.hu/en/socialintegration-ma/practice" TargetMode="External"/><Relationship Id="rId2" Type="http://schemas.openxmlformats.org/officeDocument/2006/relationships/hyperlink" Target="https://ippi.ppk.elte.hu/en/socialintegration-ma/fiel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hyperlink" Target="https://www.elte.hu/dstore/document/689/ELTE_SZMSZ_II.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elte.hu/en/dstore/document/164/ELTE_SZMSZ_II_EN_210901.pdf"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ppk.elte.hu/tanulmanyi/elerhetosegek/ti_munkatarsak" TargetMode="External"/><Relationship Id="rId2" Type="http://schemas.openxmlformats.org/officeDocument/2006/relationships/hyperlink" Target="mailto:danczak.judit@ppk.elte.hu" TargetMode="External"/><Relationship Id="rId1" Type="http://schemas.openxmlformats.org/officeDocument/2006/relationships/slideLayout" Target="../slideLayouts/slideLayout10.xml"/><Relationship Id="rId5" Type="http://schemas.openxmlformats.org/officeDocument/2006/relationships/image" Target="../media/image35.png"/><Relationship Id="rId4" Type="http://schemas.openxmlformats.org/officeDocument/2006/relationships/hyperlink" Target="https://www.ppk.elte.hu/tanulmanyi"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lte.hu/en/international-offices/faculty-international-offices" TargetMode="External"/><Relationship Id="rId2" Type="http://schemas.openxmlformats.org/officeDocument/2006/relationships/hyperlink" Target="mailto:bardoczky.david@ppk.elte.hu" TargetMode="Externa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hyperlink" Target="mailto:admission@ppk.elte.hu;%20staffmobility@ppk.elte.hu" TargetMode="External"/><Relationship Id="rId2" Type="http://schemas.openxmlformats.org/officeDocument/2006/relationships/hyperlink" Target="mailto:admission@ppk.elte.hu" TargetMode="External"/><Relationship Id="rId1" Type="http://schemas.openxmlformats.org/officeDocument/2006/relationships/slideLayout" Target="../slideLayouts/slideLayout10.xml"/><Relationship Id="rId5" Type="http://schemas.openxmlformats.org/officeDocument/2006/relationships/image" Target="../media/image37.jpg"/><Relationship Id="rId4" Type="http://schemas.openxmlformats.org/officeDocument/2006/relationships/hyperlink" Target="https://www.elte.hu/en/international-offices/faculty-international-office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lte.hu/en/international-offices/faculty-international-offices" TargetMode="External"/><Relationship Id="rId2" Type="http://schemas.openxmlformats.org/officeDocument/2006/relationships/hyperlink" Target="mailto:international.office@ppk.elte.hu" TargetMode="Externa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hyperlink" Target="https://www.ppk.elte.hu/konyvtar" TargetMode="External"/><Relationship Id="rId13" Type="http://schemas.openxmlformats.org/officeDocument/2006/relationships/hyperlink" Target="https://www.elte.hu/eselyegyenloseg" TargetMode="External"/><Relationship Id="rId3" Type="http://schemas.openxmlformats.org/officeDocument/2006/relationships/hyperlink" Target="https://ppk.elte.hu/erasmus+outgoing_student_call_for_application" TargetMode="External"/><Relationship Id="rId7" Type="http://schemas.openxmlformats.org/officeDocument/2006/relationships/hyperlink" Target="https://www.elte.hu/en/content/code-of-ethics-for-elte-students-available-in-english-now.t.499" TargetMode="External"/><Relationship Id="rId12" Type="http://schemas.openxmlformats.org/officeDocument/2006/relationships/hyperlink" Target="https://www.elte.hu/en/life-management" TargetMode="External"/><Relationship Id="rId2" Type="http://schemas.openxmlformats.org/officeDocument/2006/relationships/hyperlink" Target="https://www.ppk.elte.hu/nemzetkozi-lehetosegek" TargetMode="External"/><Relationship Id="rId1" Type="http://schemas.openxmlformats.org/officeDocument/2006/relationships/slideLayout" Target="../slideLayouts/slideLayout10.xml"/><Relationship Id="rId6" Type="http://schemas.openxmlformats.org/officeDocument/2006/relationships/hyperlink" Target="https://www.elte.hu/dstore/document/964/ELTE_Etikai_Kodex_140701.pdf" TargetMode="External"/><Relationship Id="rId11" Type="http://schemas.openxmlformats.org/officeDocument/2006/relationships/hyperlink" Target="https://www.elte.hu/eletvezetes" TargetMode="External"/><Relationship Id="rId5" Type="http://schemas.openxmlformats.org/officeDocument/2006/relationships/hyperlink" Target="https://www.ppk.elte.hu/en/ssc" TargetMode="External"/><Relationship Id="rId10" Type="http://schemas.openxmlformats.org/officeDocument/2006/relationships/hyperlink" Target="https://ppk.elte.hu/content/elte-wifi.t.33209?m=99" TargetMode="External"/><Relationship Id="rId4" Type="http://schemas.openxmlformats.org/officeDocument/2006/relationships/hyperlink" Target="https://www.ppk.elte.hu/tdk" TargetMode="External"/><Relationship Id="rId9" Type="http://schemas.openxmlformats.org/officeDocument/2006/relationships/hyperlink" Target="https://www.ppk.elte.hu/en/library" TargetMode="External"/><Relationship Id="rId14" Type="http://schemas.openxmlformats.org/officeDocument/2006/relationships/hyperlink" Target="https://www.elte.hu/en/equa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ppk.elte.hu/erasmus+outgoing_student_call_for_application" TargetMode="Externa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s://ippi.ppk.elte.hu/content/ippi-tudomanyos-estek.t.33565?m=8813"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youtube.com/watch?v=EJJxN8i5EKQ&amp;t=6s" TargetMode="External"/><Relationship Id="rId13" Type="http://schemas.openxmlformats.org/officeDocument/2006/relationships/image" Target="../media/image48.jpeg"/><Relationship Id="rId3" Type="http://schemas.openxmlformats.org/officeDocument/2006/relationships/hyperlink" Target="https://www.youtube.com/watch?v=fCsKumLe0GA&amp;t=3s" TargetMode="External"/><Relationship Id="rId7" Type="http://schemas.openxmlformats.org/officeDocument/2006/relationships/hyperlink" Target="https://www.youtube.com/@ippielte4909/videos" TargetMode="External"/><Relationship Id="rId12" Type="http://schemas.openxmlformats.org/officeDocument/2006/relationships/image" Target="../media/image47.png"/><Relationship Id="rId2" Type="http://schemas.openxmlformats.org/officeDocument/2006/relationships/hyperlink" Target="https://ippi.ppk.elte.hu/" TargetMode="External"/><Relationship Id="rId1" Type="http://schemas.openxmlformats.org/officeDocument/2006/relationships/slideLayout" Target="../slideLayouts/slideLayout10.xml"/><Relationship Id="rId6" Type="http://schemas.openxmlformats.org/officeDocument/2006/relationships/hyperlink" Target="https://ippi.ppk.elte.hu/en/" TargetMode="External"/><Relationship Id="rId11" Type="http://schemas.openxmlformats.org/officeDocument/2006/relationships/image" Target="../media/image46.png"/><Relationship Id="rId5" Type="http://schemas.openxmlformats.org/officeDocument/2006/relationships/hyperlink" Target="https://www.instagram.com/ippi.elte/" TargetMode="External"/><Relationship Id="rId10" Type="http://schemas.openxmlformats.org/officeDocument/2006/relationships/image" Target="../media/image45.png"/><Relationship Id="rId4" Type="http://schemas.openxmlformats.org/officeDocument/2006/relationships/hyperlink" Target="https://www.youtube.com/watch?v=503uy99Pu74" TargetMode="External"/><Relationship Id="rId9" Type="http://schemas.openxmlformats.org/officeDocument/2006/relationships/hyperlink" Target="https://www.instagram.com/iipeelte/?hl=h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ppk.elte.hu/en" TargetMode="External"/><Relationship Id="rId2" Type="http://schemas.openxmlformats.org/officeDocument/2006/relationships/hyperlink" Target="http://www.ppk.elte.hu/"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ppk.elte.hu/pszichologiaphd" TargetMode="External"/><Relationship Id="rId2" Type="http://schemas.openxmlformats.org/officeDocument/2006/relationships/hyperlink" Target="https://www.ppk.elte.hu/dstore/document/1005/CDE%20programle%C3%ADr%C3%A1s_magyar_JAV.pdf" TargetMode="External"/><Relationship Id="rId1" Type="http://schemas.openxmlformats.org/officeDocument/2006/relationships/slideLayout" Target="../slideLayouts/slideLayout3.xml"/><Relationship Id="rId5" Type="http://schemas.openxmlformats.org/officeDocument/2006/relationships/hyperlink" Target="https://www.ppk.elte.hu/en/psychologyphd" TargetMode="External"/><Relationship Id="rId4" Type="http://schemas.openxmlformats.org/officeDocument/2006/relationships/hyperlink" Target="https://www.ppk.elte.hu/dstore/document/1004/CDE%20programle%C3%ADr%C3%A1s_angol_JAV.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pk.elte.hu/en/student_administration/curriculums/master" TargetMode="External"/><Relationship Id="rId2" Type="http://schemas.openxmlformats.org/officeDocument/2006/relationships/hyperlink" Target="https://www.ppk.elte.hu/tanulmanyi/tantervek/mesterkepze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2A7E8302-AC9C-A66D-07A6-1A5B9DE4A499}"/>
              </a:ext>
            </a:extLst>
          </p:cNvPr>
          <p:cNvSpPr>
            <a:spLocks noGrp="1"/>
          </p:cNvSpPr>
          <p:nvPr>
            <p:ph type="body" idx="13"/>
          </p:nvPr>
        </p:nvSpPr>
        <p:spPr/>
        <p:txBody>
          <a:bodyPr/>
          <a:lstStyle/>
          <a:p>
            <a:r>
              <a:rPr lang="hu-HU" sz="4000" dirty="0"/>
              <a:t>Társadalmi befogadás tanulmányok MA</a:t>
            </a:r>
          </a:p>
          <a:p>
            <a:r>
              <a:rPr lang="hu-HU" sz="4000" dirty="0"/>
              <a:t>Social </a:t>
            </a:r>
            <a:r>
              <a:rPr lang="hu-HU" sz="4000" dirty="0" err="1"/>
              <a:t>Integration</a:t>
            </a:r>
            <a:r>
              <a:rPr lang="hu-HU" sz="4000" dirty="0"/>
              <a:t> MA</a:t>
            </a:r>
          </a:p>
        </p:txBody>
      </p:sp>
      <p:sp>
        <p:nvSpPr>
          <p:cNvPr id="4" name="Szöveg helye 3">
            <a:extLst>
              <a:ext uri="{FF2B5EF4-FFF2-40B4-BE49-F238E27FC236}">
                <a16:creationId xmlns:a16="http://schemas.microsoft.com/office/drawing/2014/main" id="{2A0576B3-4A8D-B0CB-EE63-AE28551463E8}"/>
              </a:ext>
            </a:extLst>
          </p:cNvPr>
          <p:cNvSpPr>
            <a:spLocks noGrp="1"/>
          </p:cNvSpPr>
          <p:nvPr>
            <p:ph type="body" idx="15"/>
          </p:nvPr>
        </p:nvSpPr>
        <p:spPr/>
        <p:txBody>
          <a:bodyPr/>
          <a:lstStyle/>
          <a:p>
            <a:r>
              <a:rPr lang="hu-HU" sz="3000" dirty="0"/>
              <a:t>Dr. Nguyen Luu Lan Anh</a:t>
            </a:r>
          </a:p>
        </p:txBody>
      </p:sp>
      <p:sp>
        <p:nvSpPr>
          <p:cNvPr id="5" name="Szöveg helye 4">
            <a:extLst>
              <a:ext uri="{FF2B5EF4-FFF2-40B4-BE49-F238E27FC236}">
                <a16:creationId xmlns:a16="http://schemas.microsoft.com/office/drawing/2014/main" id="{8B3461CE-3807-2ADD-A4F6-83F5C4B6A2F8}"/>
              </a:ext>
            </a:extLst>
          </p:cNvPr>
          <p:cNvSpPr>
            <a:spLocks noGrp="1"/>
          </p:cNvSpPr>
          <p:nvPr>
            <p:ph type="body" idx="16"/>
          </p:nvPr>
        </p:nvSpPr>
        <p:spPr/>
        <p:txBody>
          <a:bodyPr/>
          <a:lstStyle/>
          <a:p>
            <a:r>
              <a:rPr lang="hu-HU" dirty="0"/>
              <a:t>Intézetigazgató / Head of </a:t>
            </a:r>
            <a:r>
              <a:rPr lang="hu-HU" dirty="0" err="1"/>
              <a:t>the</a:t>
            </a:r>
            <a:r>
              <a:rPr lang="hu-HU" dirty="0"/>
              <a:t> Institute</a:t>
            </a:r>
          </a:p>
        </p:txBody>
      </p:sp>
      <p:sp>
        <p:nvSpPr>
          <p:cNvPr id="6" name="Szöveg helye 5">
            <a:extLst>
              <a:ext uri="{FF2B5EF4-FFF2-40B4-BE49-F238E27FC236}">
                <a16:creationId xmlns:a16="http://schemas.microsoft.com/office/drawing/2014/main" id="{AD8B80AF-C083-C9ED-7D4F-EC1393814896}"/>
              </a:ext>
            </a:extLst>
          </p:cNvPr>
          <p:cNvSpPr>
            <a:spLocks noGrp="1"/>
          </p:cNvSpPr>
          <p:nvPr>
            <p:ph type="body" idx="17"/>
          </p:nvPr>
        </p:nvSpPr>
        <p:spPr/>
        <p:txBody>
          <a:bodyPr/>
          <a:lstStyle/>
          <a:p>
            <a:r>
              <a:rPr lang="hu-HU" dirty="0"/>
              <a:t>2024 szeptember 10.</a:t>
            </a:r>
          </a:p>
        </p:txBody>
      </p:sp>
    </p:spTree>
    <p:extLst>
      <p:ext uri="{BB962C8B-B14F-4D97-AF65-F5344CB8AC3E}">
        <p14:creationId xmlns:p14="http://schemas.microsoft.com/office/powerpoint/2010/main" val="202028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A képen szöveg, képernyőkép, szoftver, Számítógépes ikon látható&#10;&#10;Automatikusan generált leírás">
            <a:extLst>
              <a:ext uri="{FF2B5EF4-FFF2-40B4-BE49-F238E27FC236}">
                <a16:creationId xmlns:a16="http://schemas.microsoft.com/office/drawing/2014/main" id="{620E8A7E-76EC-4416-A6EC-35A9AD48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240" y="1388909"/>
            <a:ext cx="7742993" cy="4318112"/>
          </a:xfrm>
          <a:prstGeom prst="rect">
            <a:avLst/>
          </a:prstGeom>
        </p:spPr>
      </p:pic>
      <p:sp>
        <p:nvSpPr>
          <p:cNvPr id="12" name="Szövegdoboz 11">
            <a:extLst>
              <a:ext uri="{FF2B5EF4-FFF2-40B4-BE49-F238E27FC236}">
                <a16:creationId xmlns:a16="http://schemas.microsoft.com/office/drawing/2014/main" id="{90AAD928-3C16-56B2-C6B1-C6F76EF5AF12}"/>
              </a:ext>
            </a:extLst>
          </p:cNvPr>
          <p:cNvSpPr txBox="1"/>
          <p:nvPr/>
        </p:nvSpPr>
        <p:spPr>
          <a:xfrm>
            <a:off x="2127265" y="704227"/>
            <a:ext cx="4151626" cy="584775"/>
          </a:xfrm>
          <a:prstGeom prst="rect">
            <a:avLst/>
          </a:prstGeom>
          <a:noFill/>
        </p:spPr>
        <p:txBody>
          <a:bodyPr wrap="square">
            <a:spAutoFit/>
          </a:bodyPr>
          <a:lstStyle/>
          <a:p>
            <a:r>
              <a:rPr lang="hu-HU" sz="1600" dirty="0">
                <a:latin typeface="Open Sans" panose="020B0606030504020204" pitchFamily="34" charset="0"/>
                <a:ea typeface="Open Sans" panose="020B0606030504020204" pitchFamily="34" charset="0"/>
                <a:cs typeface="Open Sans" panose="020B0606030504020204" pitchFamily="34" charset="0"/>
                <a:hlinkClick r:id="rId3"/>
              </a:rPr>
              <a:t>https://canvas.elte.hu/belepes/</a:t>
            </a:r>
            <a:r>
              <a:rPr lang="hu-HU" sz="1600" dirty="0">
                <a:latin typeface="Open Sans" panose="020B0606030504020204" pitchFamily="34" charset="0"/>
                <a:ea typeface="Open Sans" panose="020B0606030504020204" pitchFamily="34" charset="0"/>
                <a:cs typeface="Open Sans" panose="020B0606030504020204" pitchFamily="34" charset="0"/>
              </a:rPr>
              <a:t> </a:t>
            </a:r>
            <a:br>
              <a:rPr lang="hu-HU" sz="1600" dirty="0">
                <a:latin typeface="Open Sans" panose="020B0606030504020204" pitchFamily="34" charset="0"/>
                <a:ea typeface="Open Sans" panose="020B0606030504020204" pitchFamily="34" charset="0"/>
                <a:cs typeface="Open Sans" panose="020B0606030504020204" pitchFamily="34" charset="0"/>
              </a:rPr>
            </a:br>
            <a:r>
              <a:rPr lang="hu-HU" sz="1600" dirty="0">
                <a:latin typeface="Open Sans" panose="020B0606030504020204" pitchFamily="34" charset="0"/>
                <a:ea typeface="Open Sans" panose="020B0606030504020204" pitchFamily="34" charset="0"/>
                <a:cs typeface="Open Sans" panose="020B0606030504020204" pitchFamily="34" charset="0"/>
              </a:rPr>
              <a:t>(</a:t>
            </a:r>
            <a:r>
              <a:rPr lang="hu-HU" sz="1600" dirty="0" err="1">
                <a:latin typeface="Open Sans" panose="020B0606030504020204" pitchFamily="34" charset="0"/>
                <a:ea typeface="Open Sans" panose="020B0606030504020204" pitchFamily="34" charset="0"/>
                <a:cs typeface="Open Sans" panose="020B0606030504020204" pitchFamily="34" charset="0"/>
              </a:rPr>
              <a:t>with</a:t>
            </a:r>
            <a:r>
              <a:rPr lang="hu-HU" sz="1600" dirty="0">
                <a:latin typeface="Open Sans" panose="020B0606030504020204" pitchFamily="34" charset="0"/>
                <a:ea typeface="Open Sans" panose="020B0606030504020204" pitchFamily="34" charset="0"/>
                <a:cs typeface="Open Sans" panose="020B0606030504020204" pitchFamily="34" charset="0"/>
              </a:rPr>
              <a:t> Neptun </a:t>
            </a:r>
            <a:r>
              <a:rPr lang="hu-HU" sz="1600" dirty="0" err="1">
                <a:latin typeface="Open Sans" panose="020B0606030504020204" pitchFamily="34" charset="0"/>
                <a:ea typeface="Open Sans" panose="020B0606030504020204" pitchFamily="34" charset="0"/>
                <a:cs typeface="Open Sans" panose="020B0606030504020204" pitchFamily="34" charset="0"/>
              </a:rPr>
              <a:t>identifier</a:t>
            </a:r>
            <a:r>
              <a:rPr lang="hu-HU" sz="1600" dirty="0">
                <a:latin typeface="Open Sans" panose="020B0606030504020204" pitchFamily="34" charset="0"/>
                <a:ea typeface="Open Sans" panose="020B0606030504020204" pitchFamily="34" charset="0"/>
                <a:cs typeface="Open Sans" panose="020B0606030504020204" pitchFamily="34" charset="0"/>
              </a:rPr>
              <a:t> and </a:t>
            </a:r>
            <a:r>
              <a:rPr lang="hu-HU" sz="1600" dirty="0" err="1">
                <a:latin typeface="Open Sans" panose="020B0606030504020204" pitchFamily="34" charset="0"/>
                <a:ea typeface="Open Sans" panose="020B0606030504020204" pitchFamily="34" charset="0"/>
                <a:cs typeface="Open Sans" panose="020B0606030504020204" pitchFamily="34" charset="0"/>
              </a:rPr>
              <a:t>password</a:t>
            </a:r>
            <a:r>
              <a:rPr lang="hu-HU" sz="1600" dirty="0">
                <a:latin typeface="Open Sans" panose="020B0606030504020204" pitchFamily="34" charset="0"/>
                <a:ea typeface="Open Sans" panose="020B0606030504020204" pitchFamily="34" charset="0"/>
                <a:cs typeface="Open Sans" panose="020B0606030504020204" pitchFamily="34" charset="0"/>
              </a:rPr>
              <a:t>)</a:t>
            </a:r>
          </a:p>
        </p:txBody>
      </p:sp>
      <p:sp>
        <p:nvSpPr>
          <p:cNvPr id="13" name="Szövegdoboz 12">
            <a:extLst>
              <a:ext uri="{FF2B5EF4-FFF2-40B4-BE49-F238E27FC236}">
                <a16:creationId xmlns:a16="http://schemas.microsoft.com/office/drawing/2014/main" id="{8C193180-883B-D602-685C-58CCB5A22E3C}"/>
              </a:ext>
            </a:extLst>
          </p:cNvPr>
          <p:cNvSpPr txBox="1"/>
          <p:nvPr/>
        </p:nvSpPr>
        <p:spPr>
          <a:xfrm>
            <a:off x="875071" y="804134"/>
            <a:ext cx="4483510" cy="461665"/>
          </a:xfrm>
          <a:prstGeom prst="rect">
            <a:avLst/>
          </a:prstGeom>
          <a:noFill/>
        </p:spPr>
        <p:txBody>
          <a:bodyPr wrap="square" rtlCol="0">
            <a:spAutoFit/>
          </a:bodyPr>
          <a:lstStyle/>
          <a:p>
            <a:r>
              <a:rPr lang="hu-HU" sz="2400" dirty="0" err="1">
                <a:latin typeface="Open Sans" panose="020B0606030504020204" pitchFamily="34" charset="0"/>
                <a:ea typeface="Open Sans" panose="020B0606030504020204" pitchFamily="34" charset="0"/>
                <a:cs typeface="Open Sans" panose="020B0606030504020204" pitchFamily="34" charset="0"/>
              </a:rPr>
              <a:t>Canvas</a:t>
            </a:r>
            <a:endParaRPr lang="hu-HU"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7486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a:extLst>
              <a:ext uri="{FF2B5EF4-FFF2-40B4-BE49-F238E27FC236}">
                <a16:creationId xmlns:a16="http://schemas.microsoft.com/office/drawing/2014/main" id="{E2758DF9-7AFC-810C-5D7A-1F7A8ED727FB}"/>
              </a:ext>
            </a:extLst>
          </p:cNvPr>
          <p:cNvSpPr txBox="1">
            <a:spLocks/>
          </p:cNvSpPr>
          <p:nvPr/>
        </p:nvSpPr>
        <p:spPr>
          <a:xfrm>
            <a:off x="784867" y="768895"/>
            <a:ext cx="4386740" cy="39604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dirty="0">
                <a:latin typeface="Open Sans" panose="020B0606030504020204" pitchFamily="34" charset="0"/>
                <a:ea typeface="Open Sans" panose="020B0606030504020204" pitchFamily="34" charset="0"/>
                <a:cs typeface="Open Sans" panose="020B0606030504020204" pitchFamily="34" charset="0"/>
              </a:rPr>
              <a:t>Tréning kurzusaink</a:t>
            </a:r>
          </a:p>
        </p:txBody>
      </p:sp>
      <p:sp>
        <p:nvSpPr>
          <p:cNvPr id="6" name="Alcím 2">
            <a:extLst>
              <a:ext uri="{FF2B5EF4-FFF2-40B4-BE49-F238E27FC236}">
                <a16:creationId xmlns:a16="http://schemas.microsoft.com/office/drawing/2014/main" id="{627B5E38-A9D2-2E2A-7C01-8B37A4AA4267}"/>
              </a:ext>
            </a:extLst>
          </p:cNvPr>
          <p:cNvSpPr txBox="1">
            <a:spLocks/>
          </p:cNvSpPr>
          <p:nvPr/>
        </p:nvSpPr>
        <p:spPr>
          <a:xfrm>
            <a:off x="784867" y="1405536"/>
            <a:ext cx="4957172" cy="307666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pPr>
            <a:r>
              <a:rPr lang="hu-HU" sz="11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Interkulturális tréning  (TBTM17-111 – 1. félév)</a:t>
            </a:r>
            <a:br>
              <a:rPr lang="hu-HU" sz="11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hu-HU" sz="11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(TBTM21-111L – 2. félév)</a:t>
            </a:r>
            <a:endParaRPr lang="en-US" sz="11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20000"/>
              </a:lnSpc>
            </a:pPr>
            <a:r>
              <a:rPr lang="hu-HU"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tréning az interkulturális kapcsolatok mechanizmusainak mélyebb megértésére, annak hatékonyságának növelésére, és a konfliktusok sikeres kezelésére, valamint az ilyen kapcsolatokban rejlő lehetőségek kiaknázására fókuszál. A kurzus célja, hogy betekintést nyújtson a kultúraközi interakciók, kapcsolatok elméleteibe (pl. identitás-stratégiák, identitás </a:t>
            </a:r>
            <a:r>
              <a:rPr lang="hu-HU" sz="12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negociáció</a:t>
            </a:r>
            <a:r>
              <a:rPr lang="hu-HU"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megközelítése), valamint hogy sajátélményen keresztül illusztrálja a kultúra és az emberi gondolkodás, az érzelmek és a viselkedés közötti szoros kapcsolatot, az interkulturális kapcsolatok természetét, valamint növelje az interkulturális érzékenységet, kompetenciát és az interkulturális kommunikáció hatékonyságát.</a:t>
            </a:r>
            <a:endParaRPr lang="hu-HU"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Kép 6" descr="A képen ruházat, személy, fal, fedett pályás látható&#10;&#10;Automatikusan generált leírás">
            <a:extLst>
              <a:ext uri="{FF2B5EF4-FFF2-40B4-BE49-F238E27FC236}">
                <a16:creationId xmlns:a16="http://schemas.microsoft.com/office/drawing/2014/main" id="{C7B4D6FB-5A74-706A-E257-5A3CBC046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7" y="4567348"/>
            <a:ext cx="4512019" cy="2139445"/>
          </a:xfrm>
          <a:prstGeom prst="rect">
            <a:avLst/>
          </a:prstGeom>
        </p:spPr>
      </p:pic>
      <p:pic>
        <p:nvPicPr>
          <p:cNvPr id="8" name="Kép 7" descr="A képen személy, Emberi arc, ruházat, mosoly látható&#10;&#10;Automatikusan generált leírás">
            <a:extLst>
              <a:ext uri="{FF2B5EF4-FFF2-40B4-BE49-F238E27FC236}">
                <a16:creationId xmlns:a16="http://schemas.microsoft.com/office/drawing/2014/main" id="{42E2FD5F-16CE-4A78-3F52-AD0A6D8DD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296" y="45066"/>
            <a:ext cx="3696929" cy="2720939"/>
          </a:xfrm>
          <a:prstGeom prst="rect">
            <a:avLst/>
          </a:prstGeom>
        </p:spPr>
      </p:pic>
      <p:sp>
        <p:nvSpPr>
          <p:cNvPr id="9" name="Alcím 2">
            <a:extLst>
              <a:ext uri="{FF2B5EF4-FFF2-40B4-BE49-F238E27FC236}">
                <a16:creationId xmlns:a16="http://schemas.microsoft.com/office/drawing/2014/main" id="{A16A729E-4E43-169E-9488-5F504FFF9A5F}"/>
              </a:ext>
            </a:extLst>
          </p:cNvPr>
          <p:cNvSpPr txBox="1">
            <a:spLocks/>
          </p:cNvSpPr>
          <p:nvPr/>
        </p:nvSpPr>
        <p:spPr>
          <a:xfrm>
            <a:off x="6725262" y="2835960"/>
            <a:ext cx="5230763" cy="32924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hu-HU" sz="11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Szenzitivitás tréning (TBTM17-108 – 2. félév)</a:t>
            </a:r>
            <a:br>
              <a:rPr lang="hu-HU" sz="1100" b="1"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hu-HU" sz="11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(TBTM21-108 – 1. félév)</a:t>
            </a:r>
            <a:endParaRPr lang="en-US" sz="11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r>
              <a:rPr lang="hu-HU"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A tréning célja, hogy saját élmény gyakorlatokon keresztül érzékenyebbé tegye a hallgatókat az egyéni, a csoport és a társadalmi szinten is működő előítéletekre, továbbá ráirányítsa a figyelmet az ebből fakadó társadalmi sztereotípiákra és  egyenlőtlenségekre. A kultúra meghatározó, sokszor rejtett szerepére fókuszálja a figyelmet azzal a céllal, hogy az emberi jogok és az emberi méltóság tiszteletben tartását, az előítélet-mentes gondolkodást, a más kultúrák iránti toleranciát erősítse. A sajátélmény gyakorlatok mellett alapvető elméleti ismeretek áttekintése is célja, a kultúra, a sztereotipizálás, a diszkrimináció és az előítéletek témáiban. A kurzus kitér arra is, hogy mit lehet tenni az előítéletek ellen: bemutat lehetséges stratégiákat és eszközöket az előítéletek csökkentésének gyakorlati megvalósításához.</a:t>
            </a:r>
            <a:endParaRPr lang="hu-HU"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371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a:extLst>
              <a:ext uri="{FF2B5EF4-FFF2-40B4-BE49-F238E27FC236}">
                <a16:creationId xmlns:a16="http://schemas.microsoft.com/office/drawing/2014/main" id="{5C8DA0E1-4B9A-3129-6F40-0FE0A7E19FF0}"/>
              </a:ext>
            </a:extLst>
          </p:cNvPr>
          <p:cNvSpPr>
            <a:spLocks noGrp="1"/>
          </p:cNvSpPr>
          <p:nvPr>
            <p:ph type="body" idx="16"/>
          </p:nvPr>
        </p:nvSpPr>
        <p:spPr>
          <a:xfrm>
            <a:off x="718279" y="748540"/>
            <a:ext cx="10515598" cy="529404"/>
          </a:xfrm>
        </p:spPr>
        <p:txBody>
          <a:bodyPr/>
          <a:lstStyle/>
          <a:p>
            <a:r>
              <a:rPr lang="hu-HU" sz="3200" dirty="0" err="1">
                <a:solidFill>
                  <a:schemeClr val="tx1"/>
                </a:solidFill>
              </a:rPr>
              <a:t>Training</a:t>
            </a:r>
            <a:r>
              <a:rPr lang="hu-HU" sz="3200" dirty="0">
                <a:solidFill>
                  <a:schemeClr val="tx1"/>
                </a:solidFill>
              </a:rPr>
              <a:t> </a:t>
            </a:r>
            <a:r>
              <a:rPr lang="hu-HU" sz="3200" dirty="0" err="1">
                <a:solidFill>
                  <a:schemeClr val="tx1"/>
                </a:solidFill>
              </a:rPr>
              <a:t>courses</a:t>
            </a:r>
            <a:endParaRPr lang="hu-HU" sz="3200" dirty="0">
              <a:solidFill>
                <a:schemeClr val="tx1"/>
              </a:solidFill>
            </a:endParaRPr>
          </a:p>
        </p:txBody>
      </p:sp>
      <p:sp>
        <p:nvSpPr>
          <p:cNvPr id="5" name="Alcím 2">
            <a:extLst>
              <a:ext uri="{FF2B5EF4-FFF2-40B4-BE49-F238E27FC236}">
                <a16:creationId xmlns:a16="http://schemas.microsoft.com/office/drawing/2014/main" id="{944B59A4-17F4-7024-4166-632865C60482}"/>
              </a:ext>
            </a:extLst>
          </p:cNvPr>
          <p:cNvSpPr txBox="1">
            <a:spLocks/>
          </p:cNvSpPr>
          <p:nvPr/>
        </p:nvSpPr>
        <p:spPr>
          <a:xfrm>
            <a:off x="756806" y="1418203"/>
            <a:ext cx="5112250" cy="3076662"/>
          </a:xfrm>
          <a:prstGeom prst="rect">
            <a:avLst/>
          </a:prstGeom>
        </p:spPr>
        <p:txBody>
          <a:bodyPr vert="horz" lIns="91440" tIns="45720" rIns="91440" bIns="45720" rtlCol="0">
            <a:normAutofit fontScale="40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3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Intercultural Training (SOCM17-111)</a:t>
            </a:r>
            <a:br>
              <a:rPr lang="hu-HU" sz="3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hu-HU" sz="35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1st </a:t>
            </a:r>
            <a:r>
              <a:rPr lang="hu-HU" sz="3500" b="1" i="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semester</a:t>
            </a:r>
            <a:endParaRPr lang="en-US" sz="35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20000"/>
              </a:lnSpc>
            </a:pPr>
            <a:r>
              <a:rPr lang="en-US" sz="35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course brings the understanding of the mechanisms of intercultural relations into focus. Besides providing an insight into the theories of intercultural interactions and relations, the course makes participants </a:t>
            </a:r>
            <a:r>
              <a:rPr lang="en-US" sz="35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aquainted</a:t>
            </a:r>
            <a:r>
              <a:rPr lang="en-US" sz="35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with the close connection between culture and human thinking, emotions and </a:t>
            </a:r>
            <a:r>
              <a:rPr lang="en-US" sz="35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behaviour</a:t>
            </a:r>
            <a:r>
              <a:rPr lang="en-US" sz="35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the characteristics of intercultural relations, through personal experiences.. It aims to increase intercultural sensitivity, competence, gender awareness and improve the efficiency of intercultural communication. It aims to replace the monocultural view with an intercultural one and to provide the necessary knowledge and skills related to the latter.</a:t>
            </a:r>
          </a:p>
          <a:p>
            <a:endParaRPr lang="hu-HU" dirty="0"/>
          </a:p>
        </p:txBody>
      </p:sp>
      <p:pic>
        <p:nvPicPr>
          <p:cNvPr id="6" name="Kép 5" descr="A képen ruházat, személy, fal, fedett pályás látható&#10;&#10;Automatikusan generált leírás">
            <a:extLst>
              <a:ext uri="{FF2B5EF4-FFF2-40B4-BE49-F238E27FC236}">
                <a16:creationId xmlns:a16="http://schemas.microsoft.com/office/drawing/2014/main" id="{E067399A-B85E-E831-3A8D-1E6E4F52C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06" y="4596354"/>
            <a:ext cx="4551811" cy="2158313"/>
          </a:xfrm>
          <a:prstGeom prst="rect">
            <a:avLst/>
          </a:prstGeom>
        </p:spPr>
      </p:pic>
      <p:pic>
        <p:nvPicPr>
          <p:cNvPr id="7" name="Kép 6" descr="A képen személy, Emberi arc, ruházat, mosoly látható&#10;&#10;Automatikusan generált leírás">
            <a:extLst>
              <a:ext uri="{FF2B5EF4-FFF2-40B4-BE49-F238E27FC236}">
                <a16:creationId xmlns:a16="http://schemas.microsoft.com/office/drawing/2014/main" id="{E21A3D3E-17A5-61F5-DE98-02FEF3CCA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279" y="234793"/>
            <a:ext cx="3484577" cy="2564648"/>
          </a:xfrm>
          <a:prstGeom prst="rect">
            <a:avLst/>
          </a:prstGeom>
        </p:spPr>
      </p:pic>
      <p:sp>
        <p:nvSpPr>
          <p:cNvPr id="8" name="Alcím 2">
            <a:extLst>
              <a:ext uri="{FF2B5EF4-FFF2-40B4-BE49-F238E27FC236}">
                <a16:creationId xmlns:a16="http://schemas.microsoft.com/office/drawing/2014/main" id="{B468C386-5984-708D-2111-C1993456CFC6}"/>
              </a:ext>
            </a:extLst>
          </p:cNvPr>
          <p:cNvSpPr txBox="1">
            <a:spLocks/>
          </p:cNvSpPr>
          <p:nvPr/>
        </p:nvSpPr>
        <p:spPr>
          <a:xfrm>
            <a:off x="7089861" y="2956724"/>
            <a:ext cx="4787507" cy="369664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Sensitivity Training (SOCM17-108)</a:t>
            </a:r>
            <a:r>
              <a:rPr lang="hu-HU" sz="5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br>
              <a:rPr lang="hu-HU" sz="5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hu-HU" sz="5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2nd </a:t>
            </a:r>
            <a:r>
              <a:rPr lang="hu-HU" sz="56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semester</a:t>
            </a:r>
            <a:endParaRPr lang="en-US" sz="5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r>
              <a:rPr lang="en-US" sz="560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training is designed to make students more sensitive to prejudices functioning on individual, group and societal level, and to draw attention to the consequent societal stereotypes and inequalities. By focusing attention to the determining - yet often hidden - role of culture the course aims to foster respect for human rights and human dignity, unbiased thinking and tolerance towards other cultures. The course will give the opportunity to get to know more about our own identities; reflect on social norms and rules in our society. The participants of the course will increase their knowledge about theories (culture, positive identity formation, stereotyping, discrimination and prejudice). The course also discusses possibilities, strategies and means of action against prejudices.</a:t>
            </a:r>
          </a:p>
          <a:p>
            <a:endParaRPr lang="hu-HU" dirty="0"/>
          </a:p>
        </p:txBody>
      </p:sp>
    </p:spTree>
    <p:extLst>
      <p:ext uri="{BB962C8B-B14F-4D97-AF65-F5344CB8AC3E}">
        <p14:creationId xmlns:p14="http://schemas.microsoft.com/office/powerpoint/2010/main" val="379430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D3C8E16A-31BB-BA6F-1CF0-8BC4B141E871}"/>
              </a:ext>
            </a:extLst>
          </p:cNvPr>
          <p:cNvSpPr txBox="1">
            <a:spLocks/>
          </p:cNvSpPr>
          <p:nvPr/>
        </p:nvSpPr>
        <p:spPr>
          <a:xfrm>
            <a:off x="849577" y="628378"/>
            <a:ext cx="8025537" cy="67388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dirty="0">
                <a:latin typeface="Open Sans" panose="020B0606030504020204" pitchFamily="34" charset="0"/>
                <a:ea typeface="Open Sans" panose="020B0606030504020204" pitchFamily="34" charset="0"/>
                <a:cs typeface="Open Sans" panose="020B0606030504020204" pitchFamily="34" charset="0"/>
              </a:rPr>
              <a:t>Levelező órarend/Part </a:t>
            </a:r>
            <a:r>
              <a:rPr lang="hu-HU" sz="3200" dirty="0" err="1">
                <a:latin typeface="Open Sans" panose="020B0606030504020204" pitchFamily="34" charset="0"/>
                <a:ea typeface="Open Sans" panose="020B0606030504020204" pitchFamily="34" charset="0"/>
                <a:cs typeface="Open Sans" panose="020B0606030504020204" pitchFamily="34" charset="0"/>
              </a:rPr>
              <a:t>time</a:t>
            </a:r>
            <a:r>
              <a:rPr lang="hu-HU" sz="3200" dirty="0">
                <a:latin typeface="Open Sans" panose="020B0606030504020204" pitchFamily="34" charset="0"/>
                <a:ea typeface="Open Sans" panose="020B0606030504020204" pitchFamily="34" charset="0"/>
                <a:cs typeface="Open Sans" panose="020B0606030504020204" pitchFamily="34" charset="0"/>
              </a:rPr>
              <a:t> </a:t>
            </a:r>
            <a:r>
              <a:rPr lang="hu-HU" sz="3200" dirty="0" err="1">
                <a:latin typeface="Open Sans" panose="020B0606030504020204" pitchFamily="34" charset="0"/>
                <a:ea typeface="Open Sans" panose="020B0606030504020204" pitchFamily="34" charset="0"/>
                <a:cs typeface="Open Sans" panose="020B0606030504020204" pitchFamily="34" charset="0"/>
              </a:rPr>
              <a:t>training</a:t>
            </a:r>
            <a:endParaRPr lang="hu-HU"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2">
            <a:extLst>
              <a:ext uri="{FF2B5EF4-FFF2-40B4-BE49-F238E27FC236}">
                <a16:creationId xmlns:a16="http://schemas.microsoft.com/office/drawing/2014/main" id="{A00FD3EE-E00C-6D9E-31C5-D539DD4D5E2E}"/>
              </a:ext>
            </a:extLst>
          </p:cNvPr>
          <p:cNvSpPr txBox="1">
            <a:spLocks/>
          </p:cNvSpPr>
          <p:nvPr/>
        </p:nvSpPr>
        <p:spPr>
          <a:xfrm>
            <a:off x="849577" y="1620360"/>
            <a:ext cx="9398282" cy="29911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000" dirty="0">
                <a:latin typeface="Open Sans" panose="020B0606030504020204" pitchFamily="34" charset="0"/>
                <a:ea typeface="Open Sans" panose="020B0606030504020204" pitchFamily="34" charset="0"/>
                <a:cs typeface="Open Sans" panose="020B0606030504020204" pitchFamily="34" charset="0"/>
              </a:rPr>
              <a:t>Első éves órarend </a:t>
            </a:r>
            <a:br>
              <a:rPr lang="hu-HU" sz="2000" dirty="0">
                <a:latin typeface="Open Sans" panose="020B0606030504020204" pitchFamily="34" charset="0"/>
                <a:ea typeface="Open Sans" panose="020B0606030504020204" pitchFamily="34" charset="0"/>
                <a:cs typeface="Open Sans" panose="020B0606030504020204" pitchFamily="34" charset="0"/>
              </a:rPr>
            </a:br>
            <a:r>
              <a:rPr lang="hu-HU" sz="2000"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2"/>
              </a:rPr>
              <a:t>https://ippi.ppk.elte.hu/content/2022-2023-i-oszi-felev-levelezo-munkarendu-orarendek.t.29038?m=8174</a:t>
            </a:r>
            <a:endParaRPr lang="hu-HU" sz="2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endParaRPr lang="hu-HU" sz="2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hu-HU" sz="2000" dirty="0">
                <a:latin typeface="Open Sans" panose="020B0606030504020204" pitchFamily="34" charset="0"/>
                <a:ea typeface="Open Sans" panose="020B0606030504020204" pitchFamily="34" charset="0"/>
                <a:cs typeface="Open Sans" panose="020B0606030504020204" pitchFamily="34" charset="0"/>
              </a:rPr>
              <a:t>Másodéves órarend</a:t>
            </a:r>
          </a:p>
          <a:p>
            <a:pPr marL="0" indent="0">
              <a:buNone/>
            </a:pPr>
            <a:r>
              <a:rPr lang="hu-HU" sz="2000"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https://ippi.ppk.elte.hu/content/2022-2023-i-oszi-felev-levelezo-munkarendu-orarendek.t.29038?m=8174</a:t>
            </a:r>
            <a:endParaRPr lang="hu-HU"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hu-HU" dirty="0"/>
          </a:p>
          <a:p>
            <a:endParaRPr lang="hu-HU" dirty="0"/>
          </a:p>
          <a:p>
            <a:endParaRPr lang="hu-HU" dirty="0">
              <a:solidFill>
                <a:srgbClr val="FF0000"/>
              </a:solidFill>
            </a:endParaRPr>
          </a:p>
        </p:txBody>
      </p:sp>
    </p:spTree>
    <p:extLst>
      <p:ext uri="{BB962C8B-B14F-4D97-AF65-F5344CB8AC3E}">
        <p14:creationId xmlns:p14="http://schemas.microsoft.com/office/powerpoint/2010/main" val="158088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B932A6E2-BD09-F396-02F2-448AF4638F01}"/>
              </a:ext>
            </a:extLst>
          </p:cNvPr>
          <p:cNvSpPr>
            <a:spLocks noGrp="1"/>
          </p:cNvSpPr>
          <p:nvPr>
            <p:ph type="body" idx="16"/>
          </p:nvPr>
        </p:nvSpPr>
        <p:spPr>
          <a:xfrm>
            <a:off x="838200" y="779324"/>
            <a:ext cx="10515600" cy="529404"/>
          </a:xfrm>
        </p:spPr>
        <p:txBody>
          <a:bodyPr/>
          <a:lstStyle/>
          <a:p>
            <a:r>
              <a:rPr lang="hu-HU" sz="1600" dirty="0">
                <a:solidFill>
                  <a:schemeClr val="tx1"/>
                </a:solidFill>
              </a:rPr>
              <a:t>Szabadon választható tárgyak / </a:t>
            </a:r>
            <a:r>
              <a:rPr lang="hu-HU" sz="1600" dirty="0" err="1">
                <a:solidFill>
                  <a:schemeClr val="tx1"/>
                </a:solidFill>
              </a:rPr>
              <a:t>Elective</a:t>
            </a:r>
            <a:r>
              <a:rPr lang="hu-HU" sz="1600" dirty="0">
                <a:solidFill>
                  <a:schemeClr val="tx1"/>
                </a:solidFill>
              </a:rPr>
              <a:t> </a:t>
            </a:r>
            <a:r>
              <a:rPr lang="hu-HU" sz="1600" dirty="0" err="1">
                <a:solidFill>
                  <a:schemeClr val="tx1"/>
                </a:solidFill>
              </a:rPr>
              <a:t>courses</a:t>
            </a:r>
            <a:r>
              <a:rPr lang="hu-HU" sz="1600" dirty="0">
                <a:solidFill>
                  <a:schemeClr val="tx1"/>
                </a:solidFill>
              </a:rPr>
              <a:t> </a:t>
            </a:r>
            <a:br>
              <a:rPr lang="hu-HU" sz="1600" dirty="0">
                <a:solidFill>
                  <a:schemeClr val="tx1"/>
                </a:solidFill>
              </a:rPr>
            </a:br>
            <a:r>
              <a:rPr lang="hu-HU" sz="1600" dirty="0">
                <a:solidFill>
                  <a:schemeClr val="tx1"/>
                </a:solidFill>
              </a:rPr>
              <a:t>(12 kredit 4 félév alatt / 12 </a:t>
            </a:r>
            <a:r>
              <a:rPr lang="hu-HU" sz="1600" dirty="0" err="1">
                <a:solidFill>
                  <a:schemeClr val="tx1"/>
                </a:solidFill>
              </a:rPr>
              <a:t>credits</a:t>
            </a:r>
            <a:r>
              <a:rPr lang="hu-HU" sz="1600" dirty="0">
                <a:solidFill>
                  <a:schemeClr val="tx1"/>
                </a:solidFill>
              </a:rPr>
              <a:t> </a:t>
            </a:r>
            <a:r>
              <a:rPr lang="hu-HU" sz="1600" dirty="0" err="1">
                <a:solidFill>
                  <a:schemeClr val="tx1"/>
                </a:solidFill>
              </a:rPr>
              <a:t>to</a:t>
            </a:r>
            <a:r>
              <a:rPr lang="hu-HU" sz="1600" dirty="0">
                <a:solidFill>
                  <a:schemeClr val="tx1"/>
                </a:solidFill>
              </a:rPr>
              <a:t> be </a:t>
            </a:r>
            <a:r>
              <a:rPr lang="hu-HU" sz="1600" dirty="0" err="1">
                <a:solidFill>
                  <a:schemeClr val="tx1"/>
                </a:solidFill>
              </a:rPr>
              <a:t>completed</a:t>
            </a:r>
            <a:r>
              <a:rPr lang="hu-HU" sz="1600" dirty="0">
                <a:solidFill>
                  <a:schemeClr val="tx1"/>
                </a:solidFill>
              </a:rPr>
              <a:t> in 4 </a:t>
            </a:r>
            <a:r>
              <a:rPr lang="hu-HU" sz="1600" dirty="0" err="1">
                <a:solidFill>
                  <a:schemeClr val="tx1"/>
                </a:solidFill>
              </a:rPr>
              <a:t>semesters</a:t>
            </a:r>
            <a:r>
              <a:rPr lang="hu-HU" sz="1600" dirty="0">
                <a:solidFill>
                  <a:schemeClr val="tx1"/>
                </a:solidFill>
              </a:rPr>
              <a:t>)</a:t>
            </a:r>
            <a:endParaRPr lang="hu-HU" sz="3200" b="1" dirty="0">
              <a:solidFill>
                <a:schemeClr val="tx1"/>
              </a:solidFill>
            </a:endParaRPr>
          </a:p>
          <a:p>
            <a:r>
              <a:rPr lang="hu-HU" sz="1500" u="sng" dirty="0">
                <a:solidFill>
                  <a:schemeClr val="tx1"/>
                </a:solidFill>
              </a:rPr>
              <a:t>Őszi félév/</a:t>
            </a:r>
            <a:r>
              <a:rPr lang="hu-HU" sz="1500" u="sng" dirty="0" err="1">
                <a:solidFill>
                  <a:schemeClr val="tx1"/>
                </a:solidFill>
              </a:rPr>
              <a:t>Autumn</a:t>
            </a:r>
            <a:r>
              <a:rPr lang="hu-HU" sz="1500" u="sng" dirty="0">
                <a:solidFill>
                  <a:schemeClr val="tx1"/>
                </a:solidFill>
              </a:rPr>
              <a:t> </a:t>
            </a:r>
            <a:r>
              <a:rPr lang="hu-HU" sz="1500" u="sng" dirty="0" err="1">
                <a:solidFill>
                  <a:schemeClr val="tx1"/>
                </a:solidFill>
              </a:rPr>
              <a:t>semester</a:t>
            </a:r>
            <a:r>
              <a:rPr lang="hu-HU" sz="1500" u="sng" dirty="0">
                <a:solidFill>
                  <a:schemeClr val="tx1"/>
                </a:solidFill>
              </a:rPr>
              <a:t>: </a:t>
            </a:r>
          </a:p>
          <a:p>
            <a:r>
              <a:rPr lang="hu-HU" sz="900" b="1" i="0" u="none" strike="noStrike" dirty="0">
                <a:solidFill>
                  <a:srgbClr val="000000"/>
                </a:solidFill>
                <a:effectLst/>
                <a:highlight>
                  <a:srgbClr val="FFFFFF"/>
                </a:highlight>
                <a:latin typeface="Open Sans" panose="020B0606030504020204" pitchFamily="34" charset="0"/>
              </a:rPr>
              <a:t>PPK-IPPI:31 </a:t>
            </a:r>
            <a:r>
              <a:rPr lang="hu-HU" sz="900" b="1" i="0" dirty="0">
                <a:solidFill>
                  <a:srgbClr val="000000"/>
                </a:solidFill>
                <a:effectLst/>
                <a:highlight>
                  <a:srgbClr val="FFFFFF"/>
                </a:highlight>
                <a:latin typeface="Open Sans" panose="020B0606030504020204" pitchFamily="34" charset="0"/>
              </a:rPr>
              <a:t>Fogyatékosság, társadalom és gender - 4 kredit - Dr. Lendvai Lilla</a:t>
            </a:r>
            <a:br>
              <a:rPr lang="hu-HU" sz="900" b="0" i="0" dirty="0">
                <a:solidFill>
                  <a:srgbClr val="000000"/>
                </a:solidFill>
                <a:effectLst/>
                <a:highlight>
                  <a:srgbClr val="FFFFFF"/>
                </a:highlight>
                <a:latin typeface="Open Sans" panose="020B0606030504020204" pitchFamily="34" charset="0"/>
              </a:rPr>
            </a:br>
            <a:r>
              <a:rPr lang="hu-HU" sz="900" b="0" i="0" dirty="0">
                <a:solidFill>
                  <a:srgbClr val="000000"/>
                </a:solidFill>
                <a:effectLst/>
                <a:highlight>
                  <a:srgbClr val="FFFFFF"/>
                </a:highlight>
                <a:latin typeface="Open Sans" panose="020B0606030504020204" pitchFamily="34" charset="0"/>
              </a:rPr>
              <a:t>A kurzus célja, hogy a hallgatók megismerkedjenek a fogyatékosságtudományi alapfogalmakkal, interdiszciplináris megközelítés szerint képet kapjanak a fogyatékossággal élő emberek társadalomban elfoglalt helyéről, a domináns csoport jellemző viszonyulásáról, a fogyatékos személyek ezzel kapcsolatos percepcióiról, valamint a nemi szerepek és sztereotípiák fogyatékos személyekre vonatkozó aspektusaival. A kurzus ötvözi a fogyatékosságtudomány, a szociálpszichológia és társadalmi nemek tudományának szemléletét, a hallgatók ismerik a releváns alapfogalmak mellett a meghatározó elméleteket és szerzőket is.</a:t>
            </a:r>
          </a:p>
          <a:p>
            <a:r>
              <a:rPr lang="hu-HU" sz="900" b="1" i="0" u="none" strike="noStrike" dirty="0">
                <a:solidFill>
                  <a:srgbClr val="000000"/>
                </a:solidFill>
                <a:effectLst/>
                <a:highlight>
                  <a:srgbClr val="FFFFFF"/>
                </a:highlight>
                <a:latin typeface="Open Sans" panose="020B0606030504020204" pitchFamily="34" charset="0"/>
              </a:rPr>
              <a:t>PPK-IPPI:32 A tanítás tanulása az árnyékoktatás világában - 3 kredit - Prof. dr. Győri János</a:t>
            </a:r>
            <a:br>
              <a:rPr lang="hu-HU" sz="900" b="0" i="0" dirty="0">
                <a:solidFill>
                  <a:srgbClr val="000000"/>
                </a:solidFill>
                <a:effectLst/>
                <a:highlight>
                  <a:srgbClr val="FFFFFF"/>
                </a:highlight>
                <a:latin typeface="Open Sans" panose="020B0606030504020204" pitchFamily="34" charset="0"/>
              </a:rPr>
            </a:br>
            <a:r>
              <a:rPr lang="hu-HU" sz="900" b="0" i="0" dirty="0">
                <a:solidFill>
                  <a:srgbClr val="000000"/>
                </a:solidFill>
                <a:effectLst/>
                <a:highlight>
                  <a:srgbClr val="FFFFFF"/>
                </a:highlight>
                <a:latin typeface="Open Sans" panose="020B0606030504020204" pitchFamily="34" charset="0"/>
              </a:rPr>
              <a:t>A hallgatók egyéb kurzusokon szerzett ismereteire és személyes tapasztalataira építve a kurzus bemutatja az oktatás széles körben elterjedt nem-formális rendszereit, különös tekintettel az árnyékoktatásra. A kurzus fő célja az, hogy a hallgatók azzal ismerkedjenek meg, hogy az oktatásnak ebben a szegmensében hogyan zajlik a tanítás tanulása annak spontán és strukturált formáiban, és ez miként hat a leendő tanárok szakmai énképére, képzés- és szakmaválasztási motivációira, tanításmódszertani gazdagságára.</a:t>
            </a:r>
          </a:p>
          <a:p>
            <a:r>
              <a:rPr lang="en-US" sz="900" b="1" i="0" u="none" strike="noStrike" dirty="0">
                <a:solidFill>
                  <a:srgbClr val="000000"/>
                </a:solidFill>
                <a:effectLst/>
                <a:highlight>
                  <a:srgbClr val="FFFFFF"/>
                </a:highlight>
                <a:latin typeface="Open Sans" panose="020B0606030504020204" pitchFamily="34" charset="0"/>
              </a:rPr>
              <a:t>PPK-IPPI:33 Pathways to Gender Equality: Empowerment Through Theatre (Erasmus Blended Intensive </a:t>
            </a:r>
            <a:r>
              <a:rPr lang="en-US" sz="900" b="1" i="0" u="none" strike="noStrike" dirty="0" err="1">
                <a:solidFill>
                  <a:srgbClr val="000000"/>
                </a:solidFill>
                <a:effectLst/>
                <a:highlight>
                  <a:srgbClr val="FFFFFF"/>
                </a:highlight>
                <a:latin typeface="Open Sans" panose="020B0606030504020204" pitchFamily="34" charset="0"/>
              </a:rPr>
              <a:t>Programme</a:t>
            </a:r>
            <a:r>
              <a:rPr lang="en-US" sz="900" b="1" i="0" u="none" strike="noStrike" dirty="0">
                <a:solidFill>
                  <a:srgbClr val="000000"/>
                </a:solidFill>
                <a:effectLst/>
                <a:highlight>
                  <a:srgbClr val="FFFFFF"/>
                </a:highlight>
                <a:latin typeface="Open Sans" panose="020B0606030504020204" pitchFamily="34" charset="0"/>
              </a:rPr>
              <a:t>) - 6 credits - Mónika Kovács</a:t>
            </a:r>
            <a:br>
              <a:rPr lang="en-US" sz="900" b="1" i="0" u="none" strike="noStrike" dirty="0">
                <a:solidFill>
                  <a:srgbClr val="000000"/>
                </a:solidFill>
                <a:effectLst/>
                <a:highlight>
                  <a:srgbClr val="FFFFFF"/>
                </a:highlight>
                <a:latin typeface="Open Sans" panose="020B0606030504020204" pitchFamily="34" charset="0"/>
              </a:rPr>
            </a:br>
            <a:r>
              <a:rPr lang="en-US" sz="900" b="1" i="0" u="none" strike="noStrike" dirty="0">
                <a:solidFill>
                  <a:srgbClr val="000000"/>
                </a:solidFill>
                <a:effectLst/>
                <a:highlight>
                  <a:srgbClr val="FFFFFF"/>
                </a:highlight>
                <a:latin typeface="Open Sans" panose="020B0606030504020204" pitchFamily="34" charset="0"/>
              </a:rPr>
              <a:t>More info: </a:t>
            </a:r>
            <a:r>
              <a:rPr lang="en-US" sz="900" b="1" i="0" u="none" strike="noStrike" dirty="0">
                <a:solidFill>
                  <a:srgbClr val="337AB7"/>
                </a:solidFill>
                <a:effectLst/>
                <a:highlight>
                  <a:srgbClr val="FFFFFF"/>
                </a:highlight>
                <a:latin typeface="Open Sans" panose="020B0606030504020204" pitchFamily="34" charset="0"/>
                <a:hlinkClick r:id="rId2"/>
              </a:rPr>
              <a:t>Vak | </a:t>
            </a:r>
            <a:r>
              <a:rPr lang="en-US" sz="900" b="1" i="0" u="none" strike="noStrike" dirty="0" err="1">
                <a:solidFill>
                  <a:srgbClr val="337AB7"/>
                </a:solidFill>
                <a:effectLst/>
                <a:highlight>
                  <a:srgbClr val="FFFFFF"/>
                </a:highlight>
                <a:latin typeface="Open Sans" panose="020B0606030504020204" pitchFamily="34" charset="0"/>
                <a:hlinkClick r:id="rId2"/>
              </a:rPr>
              <a:t>UvA</a:t>
            </a:r>
            <a:r>
              <a:rPr lang="en-US" sz="900" b="1" i="0" u="none" strike="noStrike" dirty="0">
                <a:solidFill>
                  <a:srgbClr val="337AB7"/>
                </a:solidFill>
                <a:effectLst/>
                <a:highlight>
                  <a:srgbClr val="FFFFFF"/>
                </a:highlight>
                <a:latin typeface="Open Sans" panose="020B0606030504020204" pitchFamily="34" charset="0"/>
                <a:hlinkClick r:id="rId2"/>
              </a:rPr>
              <a:t> </a:t>
            </a:r>
            <a:r>
              <a:rPr lang="en-US" sz="900" b="1" i="0" u="none" strike="noStrike" dirty="0" err="1">
                <a:solidFill>
                  <a:srgbClr val="337AB7"/>
                </a:solidFill>
                <a:effectLst/>
                <a:highlight>
                  <a:srgbClr val="FFFFFF"/>
                </a:highlight>
                <a:latin typeface="Open Sans" panose="020B0606030504020204" pitchFamily="34" charset="0"/>
                <a:hlinkClick r:id="rId2"/>
              </a:rPr>
              <a:t>Studiegids</a:t>
            </a:r>
            <a:r>
              <a:rPr lang="en-US" sz="900" b="1" i="0" u="none" strike="noStrike" dirty="0">
                <a:solidFill>
                  <a:srgbClr val="337AB7"/>
                </a:solidFill>
                <a:effectLst/>
                <a:highlight>
                  <a:srgbClr val="FFFFFF"/>
                </a:highlight>
                <a:latin typeface="Open Sans" panose="020B0606030504020204" pitchFamily="34" charset="0"/>
                <a:hlinkClick r:id="rId2"/>
              </a:rPr>
              <a:t> 2024 – 2025</a:t>
            </a:r>
            <a:r>
              <a:rPr lang="hu-HU" sz="900" b="1" i="0" u="none" strike="noStrike" dirty="0">
                <a:solidFill>
                  <a:srgbClr val="337AB7"/>
                </a:solidFill>
                <a:effectLst/>
                <a:highlight>
                  <a:srgbClr val="FFFFFF"/>
                </a:highlight>
                <a:latin typeface="Open Sans" panose="020B0606030504020204" pitchFamily="34" charset="0"/>
              </a:rPr>
              <a:t> and </a:t>
            </a:r>
            <a:r>
              <a:rPr lang="en-US" sz="900" b="1" dirty="0">
                <a:hlinkClick r:id="rId3"/>
              </a:rPr>
              <a:t>Call for applications: Erasmus+ scholarship for participation in Blended Intensive </a:t>
            </a:r>
            <a:r>
              <a:rPr lang="en-US" sz="900" b="1" dirty="0" err="1">
                <a:hlinkClick r:id="rId3"/>
              </a:rPr>
              <a:t>Programmes</a:t>
            </a:r>
            <a:r>
              <a:rPr lang="en-US" sz="900" b="1" dirty="0">
                <a:hlinkClick r:id="rId3"/>
              </a:rPr>
              <a:t> (elte.hu)</a:t>
            </a:r>
            <a:br>
              <a:rPr lang="hu-HU" sz="900" dirty="0"/>
            </a:br>
            <a:br>
              <a:rPr lang="en-US" sz="900" b="0" i="0" dirty="0">
                <a:solidFill>
                  <a:srgbClr val="000000"/>
                </a:solidFill>
                <a:effectLst/>
                <a:highlight>
                  <a:srgbClr val="FFFFFF"/>
                </a:highlight>
                <a:latin typeface="Open Sans" panose="020B0606030504020204" pitchFamily="34" charset="0"/>
              </a:rPr>
            </a:br>
            <a:r>
              <a:rPr lang="en-US" sz="900" b="0" i="0" dirty="0">
                <a:solidFill>
                  <a:srgbClr val="000000"/>
                </a:solidFill>
                <a:effectLst/>
                <a:highlight>
                  <a:srgbClr val="FFFFFF"/>
                </a:highlight>
                <a:latin typeface="Open Sans" panose="020B0606030504020204" pitchFamily="34" charset="0"/>
              </a:rPr>
              <a:t>Upon completion of the course, students have the ability to:</a:t>
            </a:r>
            <a:br>
              <a:rPr lang="hu-HU" sz="900" b="0" i="0" dirty="0">
                <a:solidFill>
                  <a:srgbClr val="000000"/>
                </a:solidFill>
                <a:effectLst/>
                <a:highlight>
                  <a:srgbClr val="FFFFFF"/>
                </a:highlight>
                <a:latin typeface="Open Sans" panose="020B0606030504020204" pitchFamily="34" charset="0"/>
              </a:rPr>
            </a:br>
            <a:r>
              <a:rPr lang="en-US" sz="900" b="0" i="0" dirty="0">
                <a:solidFill>
                  <a:srgbClr val="000000"/>
                </a:solidFill>
                <a:effectLst/>
                <a:highlight>
                  <a:srgbClr val="FFFFFF"/>
                </a:highlight>
                <a:latin typeface="Open Sans" panose="020B0606030504020204" pitchFamily="34" charset="0"/>
              </a:rPr>
              <a:t>Develop a theoretically grounded and societally relevant reflection paper on gender equality</a:t>
            </a:r>
            <a:br>
              <a:rPr lang="hu-HU" sz="900" b="0" i="0" dirty="0">
                <a:solidFill>
                  <a:srgbClr val="000000"/>
                </a:solidFill>
                <a:effectLst/>
                <a:highlight>
                  <a:srgbClr val="FFFFFF"/>
                </a:highlight>
                <a:latin typeface="Open Sans" panose="020B0606030504020204" pitchFamily="34" charset="0"/>
              </a:rPr>
            </a:br>
            <a:r>
              <a:rPr lang="en-US" sz="900" b="0" i="0" dirty="0">
                <a:solidFill>
                  <a:srgbClr val="000000"/>
                </a:solidFill>
                <a:effectLst/>
                <a:highlight>
                  <a:srgbClr val="FFFFFF"/>
                </a:highlight>
                <a:latin typeface="Open Sans" panose="020B0606030504020204" pitchFamily="34" charset="0"/>
              </a:rPr>
              <a:t>Connect and link theoretical and academic perspectives on gender equality to practical policy fields</a:t>
            </a:r>
            <a:br>
              <a:rPr lang="hu-HU" sz="900" b="0" i="0" dirty="0">
                <a:solidFill>
                  <a:srgbClr val="000000"/>
                </a:solidFill>
                <a:effectLst/>
                <a:highlight>
                  <a:srgbClr val="FFFFFF"/>
                </a:highlight>
                <a:latin typeface="Open Sans" panose="020B0606030504020204" pitchFamily="34" charset="0"/>
              </a:rPr>
            </a:br>
            <a:r>
              <a:rPr lang="en-US" sz="900" b="0" i="0" dirty="0">
                <a:solidFill>
                  <a:srgbClr val="000000"/>
                </a:solidFill>
                <a:effectLst/>
                <a:highlight>
                  <a:srgbClr val="FFFFFF"/>
                </a:highlight>
                <a:latin typeface="Open Sans" panose="020B0606030504020204" pitchFamily="34" charset="0"/>
              </a:rPr>
              <a:t>Present ongoing work to fellow students and provide constructive feedback</a:t>
            </a:r>
            <a:br>
              <a:rPr lang="hu-HU" sz="900" b="0" i="0" dirty="0">
                <a:solidFill>
                  <a:srgbClr val="000000"/>
                </a:solidFill>
                <a:effectLst/>
                <a:highlight>
                  <a:srgbClr val="FFFFFF"/>
                </a:highlight>
                <a:latin typeface="Open Sans" panose="020B0606030504020204" pitchFamily="34" charset="0"/>
              </a:rPr>
            </a:br>
            <a:r>
              <a:rPr lang="en-US" sz="900" b="0" i="0" dirty="0">
                <a:solidFill>
                  <a:srgbClr val="000000"/>
                </a:solidFill>
                <a:effectLst/>
                <a:highlight>
                  <a:srgbClr val="FFFFFF"/>
                </a:highlight>
                <a:latin typeface="Open Sans" panose="020B0606030504020204" pitchFamily="34" charset="0"/>
              </a:rPr>
              <a:t>Practically participate in the Theatre of the Oppressed workshop</a:t>
            </a:r>
            <a:br>
              <a:rPr lang="hu-HU" sz="900" b="0" i="0" dirty="0">
                <a:solidFill>
                  <a:srgbClr val="000000"/>
                </a:solidFill>
                <a:effectLst/>
                <a:highlight>
                  <a:srgbClr val="FFFFFF"/>
                </a:highlight>
                <a:latin typeface="Open Sans" panose="020B0606030504020204" pitchFamily="34" charset="0"/>
              </a:rPr>
            </a:br>
            <a:r>
              <a:rPr lang="en-US" sz="900" b="0" i="0" dirty="0">
                <a:solidFill>
                  <a:srgbClr val="000000"/>
                </a:solidFill>
                <a:effectLst/>
                <a:highlight>
                  <a:srgbClr val="FFFFFF"/>
                </a:highlight>
                <a:latin typeface="Open Sans" panose="020B0606030504020204" pitchFamily="34" charset="0"/>
              </a:rPr>
              <a:t>Theoretically and reflectively analyze their own participation in the Theatre of the Oppressed workshop</a:t>
            </a:r>
            <a:br>
              <a:rPr lang="hu-HU" sz="900" b="0" i="0" dirty="0">
                <a:solidFill>
                  <a:srgbClr val="000000"/>
                </a:solidFill>
                <a:effectLst/>
                <a:highlight>
                  <a:srgbClr val="FFFFFF"/>
                </a:highlight>
                <a:latin typeface="Open Sans" panose="020B0606030504020204" pitchFamily="34" charset="0"/>
              </a:rPr>
            </a:br>
            <a:r>
              <a:rPr lang="en-US" sz="900" b="0" i="0" dirty="0">
                <a:solidFill>
                  <a:srgbClr val="000000"/>
                </a:solidFill>
                <a:effectLst/>
                <a:highlight>
                  <a:srgbClr val="FFFFFF"/>
                </a:highlight>
                <a:latin typeface="Open Sans" panose="020B0606030504020204" pitchFamily="34" charset="0"/>
              </a:rPr>
              <a:t>Participate and communicate in an international exchange setting with </a:t>
            </a:r>
            <a:r>
              <a:rPr lang="en-US" sz="900" b="0" i="0" dirty="0" err="1">
                <a:solidFill>
                  <a:srgbClr val="000000"/>
                </a:solidFill>
                <a:effectLst/>
                <a:highlight>
                  <a:srgbClr val="FFFFFF"/>
                </a:highlight>
                <a:latin typeface="Open Sans" panose="020B0606030504020204" pitchFamily="34" charset="0"/>
              </a:rPr>
              <a:t>UvA</a:t>
            </a:r>
            <a:r>
              <a:rPr lang="en-US" sz="900" b="0" i="0" dirty="0">
                <a:solidFill>
                  <a:srgbClr val="000000"/>
                </a:solidFill>
                <a:effectLst/>
                <a:highlight>
                  <a:srgbClr val="FFFFFF"/>
                </a:highlight>
                <a:latin typeface="Open Sans" panose="020B0606030504020204" pitchFamily="34" charset="0"/>
              </a:rPr>
              <a:t> (Amsterdam), ELTE (Budapest) and PLUS (Salzburg) students</a:t>
            </a:r>
            <a:br>
              <a:rPr lang="hu-HU" sz="900" b="0" i="0" dirty="0">
                <a:solidFill>
                  <a:srgbClr val="000000"/>
                </a:solidFill>
                <a:effectLst/>
                <a:highlight>
                  <a:srgbClr val="FFFFFF"/>
                </a:highlight>
                <a:latin typeface="Open Sans" panose="020B0606030504020204" pitchFamily="34" charset="0"/>
              </a:rPr>
            </a:br>
            <a:r>
              <a:rPr lang="en-US" sz="900" b="0" i="0" dirty="0">
                <a:solidFill>
                  <a:srgbClr val="000000"/>
                </a:solidFill>
                <a:effectLst/>
                <a:highlight>
                  <a:srgbClr val="FFFFFF"/>
                </a:highlight>
                <a:latin typeface="Open Sans" panose="020B0606030504020204" pitchFamily="34" charset="0"/>
              </a:rPr>
              <a:t>Hold dialogues about equality and oppression across national and local contexts that are different</a:t>
            </a:r>
            <a:endParaRPr lang="hu-HU" sz="900" b="0" i="0" dirty="0">
              <a:solidFill>
                <a:srgbClr val="000000"/>
              </a:solidFill>
              <a:effectLst/>
              <a:highlight>
                <a:srgbClr val="FFFFFF"/>
              </a:highlight>
              <a:latin typeface="Open Sans" panose="020B0606030504020204" pitchFamily="34" charset="0"/>
            </a:endParaRPr>
          </a:p>
          <a:p>
            <a:r>
              <a:rPr lang="hu-HU" sz="900" b="1" i="0" strike="noStrike" dirty="0">
                <a:solidFill>
                  <a:srgbClr val="000000"/>
                </a:solidFill>
                <a:effectLst/>
                <a:highlight>
                  <a:srgbClr val="FFFFFF"/>
                </a:highlight>
                <a:latin typeface="Open Sans" panose="020B0606030504020204" pitchFamily="34" charset="0"/>
              </a:rPr>
              <a:t>PPK-IPPI:34 A nemek közötti egyenlőség megerősítése saját élmény módszeren keresztül </a:t>
            </a:r>
            <a:r>
              <a:rPr lang="hu-HU" sz="900" b="1" i="0" u="none" strike="noStrike" dirty="0">
                <a:solidFill>
                  <a:srgbClr val="000000"/>
                </a:solidFill>
                <a:effectLst/>
                <a:highlight>
                  <a:srgbClr val="FFFFFF"/>
                </a:highlight>
                <a:latin typeface="Open Sans" panose="020B0606030504020204" pitchFamily="34" charset="0"/>
              </a:rPr>
              <a:t>- 4 kredit (angol tudás szükséges) - Dr. Kovács Mónika (vagy ezt vagy a PPK-IPPI:33-at  lehet választani, mindkettőt nem!)</a:t>
            </a:r>
            <a:br>
              <a:rPr lang="hu-HU" sz="900" b="0" i="0" dirty="0">
                <a:solidFill>
                  <a:srgbClr val="000000"/>
                </a:solidFill>
                <a:effectLst/>
                <a:highlight>
                  <a:srgbClr val="FFFFFF"/>
                </a:highlight>
                <a:latin typeface="Open Sans" panose="020B0606030504020204" pitchFamily="34" charset="0"/>
              </a:rPr>
            </a:br>
            <a:r>
              <a:rPr lang="hu-HU" sz="900" b="0" i="0" dirty="0">
                <a:solidFill>
                  <a:srgbClr val="000000"/>
                </a:solidFill>
                <a:effectLst/>
                <a:highlight>
                  <a:srgbClr val="FFFFFF"/>
                </a:highlight>
                <a:latin typeface="Open Sans" panose="020B0606030504020204" pitchFamily="34" charset="0"/>
              </a:rPr>
              <a:t>Az egyenlőség és a sokszínűség növelésére irányuló folyamatos erőfeszítések ellenére társadalmunk minden területét egyenlőtlenségek jellemzik. A nem, a bőrszín, a szexuális orientáció, a vallás vagy a társadalmi-gazdasági háttér befolyásolja az erőforrásokhoz való hozzáférést és azok használatát. A sokszínűség és az egyenlőség növelésére irányuló beavatkozások hatékonyságát gyakran az előítéletek és sztereotípiák akadályozzák. A nemek közötti egyenlőség körüli viták továbbra is élénkek az európai kontextusban, és a nagyobb egyenlőség elérése tett korábbi eredmények időnként visszaépülnek. Ebben az összefüggésben "</a:t>
            </a:r>
            <a:r>
              <a:rPr lang="hu-HU" sz="900" b="0" i="0" dirty="0" err="1">
                <a:solidFill>
                  <a:srgbClr val="000000"/>
                </a:solidFill>
                <a:effectLst/>
                <a:highlight>
                  <a:srgbClr val="FFFFFF"/>
                </a:highlight>
                <a:latin typeface="Open Sans" panose="020B0606030504020204" pitchFamily="34" charset="0"/>
              </a:rPr>
              <a:t>Push</a:t>
            </a:r>
            <a:r>
              <a:rPr lang="hu-HU" sz="900" b="0" i="0" dirty="0">
                <a:solidFill>
                  <a:srgbClr val="000000"/>
                </a:solidFill>
                <a:effectLst/>
                <a:highlight>
                  <a:srgbClr val="FFFFFF"/>
                </a:highlight>
                <a:latin typeface="Open Sans" panose="020B0606030504020204" pitchFamily="34" charset="0"/>
              </a:rPr>
              <a:t>*Back*</a:t>
            </a:r>
            <a:r>
              <a:rPr lang="hu-HU" sz="900" b="0" i="0" dirty="0" err="1">
                <a:solidFill>
                  <a:srgbClr val="000000"/>
                </a:solidFill>
                <a:effectLst/>
                <a:highlight>
                  <a:srgbClr val="FFFFFF"/>
                </a:highlight>
                <a:latin typeface="Open Sans" panose="020B0606030504020204" pitchFamily="34" charset="0"/>
              </a:rPr>
              <a:t>Lash</a:t>
            </a:r>
            <a:r>
              <a:rPr lang="hu-HU" sz="900" b="0" i="0" dirty="0">
                <a:solidFill>
                  <a:srgbClr val="000000"/>
                </a:solidFill>
                <a:effectLst/>
                <a:highlight>
                  <a:srgbClr val="FFFFFF"/>
                </a:highlight>
                <a:latin typeface="Open Sans" panose="020B0606030504020204" pitchFamily="34" charset="0"/>
              </a:rPr>
              <a:t>" elnevezésű  projektünk az ellen-stratégiákat vizsgálta egy Horizont Európa kutatási projekt keretében, Ez a kurzus a projekt </a:t>
            </a:r>
            <a:r>
              <a:rPr lang="hu-HU" sz="900" b="0" i="0" dirty="0" err="1">
                <a:solidFill>
                  <a:srgbClr val="000000"/>
                </a:solidFill>
                <a:effectLst/>
                <a:highlight>
                  <a:srgbClr val="FFFFFF"/>
                </a:highlight>
                <a:latin typeface="Open Sans" panose="020B0606030504020204" pitchFamily="34" charset="0"/>
              </a:rPr>
              <a:t>disszeminációjának</a:t>
            </a:r>
            <a:r>
              <a:rPr lang="hu-HU" sz="900" b="0" i="0" dirty="0">
                <a:solidFill>
                  <a:srgbClr val="000000"/>
                </a:solidFill>
                <a:effectLst/>
                <a:highlight>
                  <a:srgbClr val="FFFFFF"/>
                </a:highlight>
                <a:latin typeface="Open Sans" panose="020B0606030504020204" pitchFamily="34" charset="0"/>
              </a:rPr>
              <a:t> része, amelynek során saját tapasztalatokra épülő, aktív </a:t>
            </a:r>
            <a:r>
              <a:rPr lang="hu-HU" sz="900" b="0" i="0" dirty="0" err="1">
                <a:solidFill>
                  <a:srgbClr val="000000"/>
                </a:solidFill>
                <a:effectLst/>
                <a:highlight>
                  <a:srgbClr val="FFFFFF"/>
                </a:highlight>
                <a:latin typeface="Open Sans" panose="020B0606030504020204" pitchFamily="34" charset="0"/>
              </a:rPr>
              <a:t>részvételet</a:t>
            </a:r>
            <a:r>
              <a:rPr lang="hu-HU" sz="900" b="0" i="0" dirty="0">
                <a:solidFill>
                  <a:srgbClr val="000000"/>
                </a:solidFill>
                <a:effectLst/>
                <a:highlight>
                  <a:srgbClr val="FFFFFF"/>
                </a:highlight>
                <a:latin typeface="Open Sans" panose="020B0606030504020204" pitchFamily="34" charset="0"/>
              </a:rPr>
              <a:t> igénylő megközelítést fogunk kipróbálni.</a:t>
            </a:r>
          </a:p>
          <a:p>
            <a:r>
              <a:rPr lang="hu-HU" sz="900" b="1" i="0" u="none" strike="noStrike" dirty="0">
                <a:solidFill>
                  <a:srgbClr val="000000"/>
                </a:solidFill>
                <a:effectLst/>
                <a:highlight>
                  <a:srgbClr val="FFFFFF"/>
                </a:highlight>
                <a:latin typeface="Open Sans" panose="020B0606030504020204" pitchFamily="34" charset="0"/>
              </a:rPr>
              <a:t>PPK-IPPI:13 </a:t>
            </a:r>
            <a:r>
              <a:rPr lang="hu-HU" sz="900" b="1" i="0" u="none" strike="noStrike" dirty="0" err="1">
                <a:solidFill>
                  <a:srgbClr val="000000"/>
                </a:solidFill>
                <a:effectLst/>
                <a:highlight>
                  <a:srgbClr val="FFFFFF"/>
                </a:highlight>
                <a:latin typeface="Open Sans" panose="020B0606030504020204" pitchFamily="34" charset="0"/>
              </a:rPr>
              <a:t>Hungarian</a:t>
            </a:r>
            <a:r>
              <a:rPr lang="hu-HU" sz="900" b="1" i="0" u="none" strike="noStrike" dirty="0">
                <a:solidFill>
                  <a:srgbClr val="000000"/>
                </a:solidFill>
                <a:effectLst/>
                <a:highlight>
                  <a:srgbClr val="FFFFFF"/>
                </a:highlight>
                <a:latin typeface="Open Sans" panose="020B0606030504020204" pitchFamily="34" charset="0"/>
              </a:rPr>
              <a:t> </a:t>
            </a:r>
            <a:r>
              <a:rPr lang="hu-HU" sz="900" b="1" i="0" u="none" strike="noStrike" dirty="0" err="1">
                <a:solidFill>
                  <a:srgbClr val="000000"/>
                </a:solidFill>
                <a:effectLst/>
                <a:highlight>
                  <a:srgbClr val="FFFFFF"/>
                </a:highlight>
                <a:latin typeface="Open Sans" panose="020B0606030504020204" pitchFamily="34" charset="0"/>
              </a:rPr>
              <a:t>Culture</a:t>
            </a:r>
            <a:r>
              <a:rPr lang="hu-HU" sz="900" b="1" i="0" u="none" strike="noStrike" dirty="0">
                <a:solidFill>
                  <a:srgbClr val="000000"/>
                </a:solidFill>
                <a:effectLst/>
                <a:highlight>
                  <a:srgbClr val="FFFFFF"/>
                </a:highlight>
                <a:latin typeface="Open Sans" panose="020B0606030504020204" pitchFamily="34" charset="0"/>
              </a:rPr>
              <a:t>: </a:t>
            </a:r>
            <a:r>
              <a:rPr lang="hu-HU" sz="900" b="1" i="0" u="none" strike="noStrike" dirty="0" err="1">
                <a:solidFill>
                  <a:srgbClr val="000000"/>
                </a:solidFill>
                <a:effectLst/>
                <a:highlight>
                  <a:srgbClr val="FFFFFF"/>
                </a:highlight>
                <a:latin typeface="Open Sans" panose="020B0606030504020204" pitchFamily="34" charset="0"/>
              </a:rPr>
              <a:t>Narratives</a:t>
            </a:r>
            <a:r>
              <a:rPr lang="hu-HU" sz="900" b="1" i="0" u="none" strike="noStrike" dirty="0">
                <a:solidFill>
                  <a:srgbClr val="000000"/>
                </a:solidFill>
                <a:effectLst/>
                <a:highlight>
                  <a:srgbClr val="FFFFFF"/>
                </a:highlight>
                <a:latin typeface="Open Sans" panose="020B0606030504020204" pitchFamily="34" charset="0"/>
              </a:rPr>
              <a:t> of </a:t>
            </a:r>
            <a:r>
              <a:rPr lang="hu-HU" sz="900" b="1" i="0" u="none" strike="noStrike" dirty="0" err="1">
                <a:solidFill>
                  <a:srgbClr val="000000"/>
                </a:solidFill>
                <a:effectLst/>
                <a:highlight>
                  <a:srgbClr val="FFFFFF"/>
                </a:highlight>
                <a:latin typeface="Open Sans" panose="020B0606030504020204" pitchFamily="34" charset="0"/>
              </a:rPr>
              <a:t>Freedom</a:t>
            </a:r>
            <a:r>
              <a:rPr lang="hu-HU" sz="900" b="1" i="0" u="none" strike="noStrike" dirty="0">
                <a:solidFill>
                  <a:srgbClr val="000000"/>
                </a:solidFill>
                <a:effectLst/>
                <a:highlight>
                  <a:srgbClr val="FFFFFF"/>
                </a:highlight>
                <a:latin typeface="Open Sans" panose="020B0606030504020204" pitchFamily="34" charset="0"/>
              </a:rPr>
              <a:t> and </a:t>
            </a:r>
            <a:r>
              <a:rPr lang="hu-HU" sz="900" b="1" i="0" u="none" strike="noStrike" dirty="0" err="1">
                <a:solidFill>
                  <a:srgbClr val="000000"/>
                </a:solidFill>
                <a:effectLst/>
                <a:highlight>
                  <a:srgbClr val="FFFFFF"/>
                </a:highlight>
                <a:latin typeface="Open Sans" panose="020B0606030504020204" pitchFamily="34" charset="0"/>
              </a:rPr>
              <a:t>Oppression</a:t>
            </a:r>
            <a:r>
              <a:rPr lang="hu-HU" sz="900" b="1" i="0" u="none" strike="noStrike" dirty="0">
                <a:solidFill>
                  <a:srgbClr val="000000"/>
                </a:solidFill>
                <a:effectLst/>
                <a:highlight>
                  <a:srgbClr val="FFFFFF"/>
                </a:highlight>
                <a:latin typeface="Open Sans" panose="020B0606030504020204" pitchFamily="34" charset="0"/>
              </a:rPr>
              <a:t> - 4 kredit (angol nyelvű kurzus) - Dr. Csereklye Erzsébet</a:t>
            </a:r>
            <a:br>
              <a:rPr lang="hu-HU" sz="900" b="0" i="0" dirty="0">
                <a:solidFill>
                  <a:srgbClr val="000000"/>
                </a:solidFill>
                <a:effectLst/>
                <a:highlight>
                  <a:srgbClr val="FFFFFF"/>
                </a:highlight>
                <a:latin typeface="Open Sans" panose="020B0606030504020204" pitchFamily="34" charset="0"/>
              </a:rPr>
            </a:br>
            <a:r>
              <a:rPr lang="hu-HU" sz="900" b="0" i="0" dirty="0">
                <a:solidFill>
                  <a:srgbClr val="000000"/>
                </a:solidFill>
                <a:effectLst/>
                <a:highlight>
                  <a:srgbClr val="FFFFFF"/>
                </a:highlight>
                <a:latin typeface="Open Sans" panose="020B0606030504020204" pitchFamily="34" charset="0"/>
              </a:rPr>
              <a:t>The </a:t>
            </a:r>
            <a:r>
              <a:rPr lang="hu-HU" sz="900" b="0" i="0" dirty="0" err="1">
                <a:solidFill>
                  <a:srgbClr val="000000"/>
                </a:solidFill>
                <a:effectLst/>
                <a:highlight>
                  <a:srgbClr val="FFFFFF"/>
                </a:highlight>
                <a:latin typeface="Open Sans" panose="020B0606030504020204" pitchFamily="34" charset="0"/>
              </a:rPr>
              <a:t>course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invites</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you</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to</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get</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to</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know</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the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Hungarian</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Culture</a:t>
            </a:r>
            <a:r>
              <a:rPr lang="hu-HU" sz="900" b="0" i="0" dirty="0">
                <a:solidFill>
                  <a:srgbClr val="000000"/>
                </a:solidFill>
                <a:effectLst/>
                <a:highlight>
                  <a:srgbClr val="FFFFFF"/>
                </a:highlight>
                <a:latin typeface="Open Sans" panose="020B0606030504020204" pitchFamily="34" charset="0"/>
              </a:rPr>
              <a:t> and </a:t>
            </a:r>
            <a:r>
              <a:rPr lang="hu-HU" sz="900" b="0" i="0" dirty="0" err="1">
                <a:solidFill>
                  <a:srgbClr val="000000"/>
                </a:solidFill>
                <a:effectLst/>
                <a:highlight>
                  <a:srgbClr val="FFFFFF"/>
                </a:highlight>
                <a:latin typeface="Open Sans" panose="020B0606030504020204" pitchFamily="34" charset="0"/>
              </a:rPr>
              <a:t>the</a:t>
            </a:r>
            <a:r>
              <a:rPr lang="hu-HU" sz="900" b="0" i="0" dirty="0">
                <a:solidFill>
                  <a:srgbClr val="000000"/>
                </a:solidFill>
                <a:effectLst/>
                <a:highlight>
                  <a:srgbClr val="FFFFFF"/>
                </a:highlight>
                <a:latin typeface="Open Sans" panose="020B0606030504020204" pitchFamily="34" charset="0"/>
              </a:rPr>
              <a:t> country </a:t>
            </a:r>
            <a:r>
              <a:rPr lang="hu-HU" sz="900" b="0" i="0" dirty="0" err="1">
                <a:solidFill>
                  <a:srgbClr val="000000"/>
                </a:solidFill>
                <a:effectLst/>
                <a:highlight>
                  <a:srgbClr val="FFFFFF"/>
                </a:highlight>
                <a:latin typeface="Open Sans" panose="020B0606030504020204" pitchFamily="34" charset="0"/>
              </a:rPr>
              <a:t>where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you</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live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As</a:t>
            </a:r>
            <a:r>
              <a:rPr lang="hu-HU" sz="900" b="0" i="0" dirty="0">
                <a:solidFill>
                  <a:srgbClr val="000000"/>
                </a:solidFill>
                <a:effectLst/>
                <a:highlight>
                  <a:srgbClr val="FFFFFF"/>
                </a:highlight>
                <a:latin typeface="Open Sans" panose="020B0606030504020204" pitchFamily="34" charset="0"/>
              </a:rPr>
              <a:t> part of </a:t>
            </a:r>
            <a:r>
              <a:rPr lang="hu-HU" sz="900" b="0" i="0" dirty="0" err="1">
                <a:solidFill>
                  <a:srgbClr val="000000"/>
                </a:solidFill>
                <a:effectLst/>
                <a:highlight>
                  <a:srgbClr val="FFFFFF"/>
                </a:highlight>
                <a:latin typeface="Open Sans" panose="020B0606030504020204" pitchFamily="34" charset="0"/>
              </a:rPr>
              <a:t>your</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studies</a:t>
            </a:r>
            <a:r>
              <a:rPr lang="hu-HU" sz="900" b="0" i="0" dirty="0">
                <a:solidFill>
                  <a:srgbClr val="000000"/>
                </a:solidFill>
                <a:effectLst/>
                <a:highlight>
                  <a:srgbClr val="FFFFFF"/>
                </a:highlight>
                <a:latin typeface="Open Sans" panose="020B0606030504020204" pitchFamily="34" charset="0"/>
              </a:rPr>
              <a:t> in </a:t>
            </a:r>
            <a:r>
              <a:rPr lang="hu-HU" sz="900" b="0" i="0" dirty="0" err="1">
                <a:solidFill>
                  <a:srgbClr val="000000"/>
                </a:solidFill>
                <a:effectLst/>
                <a:highlight>
                  <a:srgbClr val="FFFFFF"/>
                </a:highlight>
                <a:latin typeface="Open Sans" panose="020B0606030504020204" pitchFamily="34" charset="0"/>
              </a:rPr>
              <a:t>this</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course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you</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will</a:t>
            </a:r>
            <a:r>
              <a:rPr lang="hu-HU" sz="900" b="0" i="0" dirty="0">
                <a:solidFill>
                  <a:srgbClr val="000000"/>
                </a:solidFill>
                <a:effectLst/>
                <a:highlight>
                  <a:srgbClr val="FFFFFF"/>
                </a:highlight>
                <a:latin typeface="Open Sans" panose="020B0606030504020204" pitchFamily="34" charset="0"/>
              </a:rPr>
              <a:t> be </a:t>
            </a:r>
            <a:r>
              <a:rPr lang="hu-HU" sz="900" b="0" i="0" dirty="0" err="1">
                <a:solidFill>
                  <a:srgbClr val="000000"/>
                </a:solidFill>
                <a:effectLst/>
                <a:highlight>
                  <a:srgbClr val="FFFFFF"/>
                </a:highlight>
                <a:latin typeface="Open Sans" panose="020B0606030504020204" pitchFamily="34" charset="0"/>
              </a:rPr>
              <a:t>able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to</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learn</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about</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Hungarian</a:t>
            </a:r>
            <a:r>
              <a:rPr lang="hu-HU" sz="900" b="0" i="0" dirty="0">
                <a:solidFill>
                  <a:srgbClr val="000000"/>
                </a:solidFill>
                <a:effectLst/>
                <a:highlight>
                  <a:srgbClr val="FFFFFF"/>
                </a:highlight>
                <a:latin typeface="Open Sans" panose="020B0606030504020204" pitchFamily="34" charset="0"/>
              </a:rPr>
              <a:t> art, </a:t>
            </a:r>
            <a:r>
              <a:rPr lang="hu-HU" sz="900" b="0" i="0" dirty="0" err="1">
                <a:solidFill>
                  <a:srgbClr val="000000"/>
                </a:solidFill>
                <a:effectLst/>
                <a:highlight>
                  <a:srgbClr val="FFFFFF"/>
                </a:highlight>
                <a:latin typeface="Open Sans" panose="020B0606030504020204" pitchFamily="34" charset="0"/>
              </a:rPr>
              <a:t>music</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literature</a:t>
            </a:r>
            <a:r>
              <a:rPr lang="hu-HU" sz="900" b="0" i="0" dirty="0">
                <a:solidFill>
                  <a:srgbClr val="000000"/>
                </a:solidFill>
                <a:effectLst/>
                <a:highlight>
                  <a:srgbClr val="FFFFFF"/>
                </a:highlight>
                <a:latin typeface="Open Sans" panose="020B0606030504020204" pitchFamily="34" charset="0"/>
              </a:rPr>
              <a:t> and </a:t>
            </a:r>
            <a:r>
              <a:rPr lang="hu-HU" sz="900" b="0" i="0" dirty="0" err="1">
                <a:solidFill>
                  <a:srgbClr val="000000"/>
                </a:solidFill>
                <a:effectLst/>
                <a:highlight>
                  <a:srgbClr val="FFFFFF"/>
                </a:highlight>
                <a:latin typeface="Open Sans" panose="020B0606030504020204" pitchFamily="34" charset="0"/>
              </a:rPr>
              <a:t>films</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guided</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by</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native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professionals</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It</a:t>
            </a:r>
            <a:r>
              <a:rPr lang="hu-HU" sz="900" b="0" i="0" dirty="0">
                <a:solidFill>
                  <a:srgbClr val="000000"/>
                </a:solidFill>
                <a:effectLst/>
                <a:highlight>
                  <a:srgbClr val="FFFFFF"/>
                </a:highlight>
                <a:latin typeface="Open Sans" panose="020B0606030504020204" pitchFamily="34" charset="0"/>
              </a:rPr>
              <a:t> is an </a:t>
            </a:r>
            <a:r>
              <a:rPr lang="hu-HU" sz="900" b="0" i="0" dirty="0" err="1">
                <a:solidFill>
                  <a:srgbClr val="000000"/>
                </a:solidFill>
                <a:effectLst/>
                <a:highlight>
                  <a:srgbClr val="FFFFFF"/>
                </a:highlight>
                <a:latin typeface="Open Sans" panose="020B0606030504020204" pitchFamily="34" charset="0"/>
              </a:rPr>
              <a:t>introductory</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course</a:t>
            </a:r>
            <a:r>
              <a:rPr lang="hu-HU" sz="900" b="0" i="0" dirty="0">
                <a:solidFill>
                  <a:srgbClr val="000000"/>
                </a:solidFill>
                <a:effectLst/>
                <a:highlight>
                  <a:srgbClr val="FFFFFF"/>
                </a:highlight>
                <a:latin typeface="Open Sans" panose="020B0606030504020204" pitchFamily="34" charset="0"/>
              </a:rPr>
              <a:t> of </a:t>
            </a:r>
            <a:r>
              <a:rPr lang="hu-HU" sz="900" b="0" i="0" dirty="0" err="1">
                <a:solidFill>
                  <a:srgbClr val="000000"/>
                </a:solidFill>
                <a:effectLst/>
                <a:highlight>
                  <a:srgbClr val="FFFFFF"/>
                </a:highlight>
                <a:latin typeface="Open Sans" panose="020B0606030504020204" pitchFamily="34" charset="0"/>
              </a:rPr>
              <a:t>the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Hungarian</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Culture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from</a:t>
            </a:r>
            <a:r>
              <a:rPr lang="hu-HU" sz="900" b="0" i="0" dirty="0">
                <a:solidFill>
                  <a:srgbClr val="000000"/>
                </a:solidFill>
                <a:effectLst/>
                <a:highlight>
                  <a:srgbClr val="FFFFFF"/>
                </a:highlight>
                <a:latin typeface="Open Sans" panose="020B0606030504020204" pitchFamily="34" charset="0"/>
              </a:rPr>
              <a:t> an </a:t>
            </a:r>
            <a:r>
              <a:rPr lang="hu-HU" sz="900" b="0" i="0" dirty="0" err="1">
                <a:solidFill>
                  <a:srgbClr val="000000"/>
                </a:solidFill>
                <a:effectLst/>
                <a:highlight>
                  <a:srgbClr val="FFFFFF"/>
                </a:highlight>
                <a:latin typeface="Open Sans" panose="020B0606030504020204" pitchFamily="34" charset="0"/>
              </a:rPr>
              <a:t>intercultural</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perspective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Join</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the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course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if</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you</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recently</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arrived</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to</a:t>
            </a:r>
            <a:r>
              <a:rPr lang="hu-HU" sz="900" b="0" i="0" dirty="0">
                <a:solidFill>
                  <a:srgbClr val="000000"/>
                </a:solidFill>
                <a:effectLst/>
                <a:highlight>
                  <a:srgbClr val="FFFFFF"/>
                </a:highlight>
                <a:latin typeface="Open Sans" panose="020B0606030504020204" pitchFamily="34" charset="0"/>
              </a:rPr>
              <a:t> Hungary and </a:t>
            </a:r>
            <a:r>
              <a:rPr lang="hu-HU" sz="900" b="0" i="0" dirty="0" err="1">
                <a:solidFill>
                  <a:srgbClr val="000000"/>
                </a:solidFill>
                <a:effectLst/>
                <a:highlight>
                  <a:srgbClr val="FFFFFF"/>
                </a:highlight>
                <a:latin typeface="Open Sans" panose="020B0606030504020204" pitchFamily="34" charset="0"/>
              </a:rPr>
              <a:t>would</a:t>
            </a:r>
            <a:r>
              <a:rPr lang="hu-HU" sz="900" b="0" i="0" dirty="0">
                <a:solidFill>
                  <a:srgbClr val="000000"/>
                </a:solidFill>
                <a:effectLst/>
                <a:highlight>
                  <a:srgbClr val="FFFFFF"/>
                </a:highlight>
                <a:latin typeface="Open Sans" panose="020B0606030504020204" pitchFamily="34" charset="0"/>
              </a:rPr>
              <a:t> like </a:t>
            </a:r>
            <a:r>
              <a:rPr lang="hu-HU" sz="900" b="0" i="0" dirty="0" err="1">
                <a:solidFill>
                  <a:srgbClr val="000000"/>
                </a:solidFill>
                <a:effectLst/>
                <a:highlight>
                  <a:srgbClr val="FFFFFF"/>
                </a:highlight>
                <a:latin typeface="Open Sans" panose="020B0606030504020204" pitchFamily="34" charset="0"/>
              </a:rPr>
              <a:t>to</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get</a:t>
            </a:r>
            <a:r>
              <a:rPr lang="hu-HU" sz="900" b="0" i="0" dirty="0">
                <a:solidFill>
                  <a:srgbClr val="000000"/>
                </a:solidFill>
                <a:effectLst/>
                <a:highlight>
                  <a:srgbClr val="FFFFFF"/>
                </a:highlight>
                <a:latin typeface="Open Sans" panose="020B0606030504020204" pitchFamily="34" charset="0"/>
              </a:rPr>
              <a:t> an </a:t>
            </a:r>
            <a:r>
              <a:rPr lang="hu-HU" sz="900" b="0" i="0" dirty="0" err="1">
                <a:solidFill>
                  <a:srgbClr val="000000"/>
                </a:solidFill>
                <a:effectLst/>
                <a:highlight>
                  <a:srgbClr val="FFFFFF"/>
                </a:highlight>
                <a:latin typeface="Open Sans" panose="020B0606030504020204" pitchFamily="34" charset="0"/>
              </a:rPr>
              <a:t>insight</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to</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your</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host</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culture</a:t>
            </a:r>
            <a:r>
              <a:rPr lang="hu-HU" sz="900" b="0" i="0" dirty="0">
                <a:solidFill>
                  <a:srgbClr val="000000"/>
                </a:solidFill>
                <a:effectLst/>
                <a:highlight>
                  <a:srgbClr val="FFFFFF"/>
                </a:highlight>
                <a:latin typeface="Open Sans" panose="020B0606030504020204" pitchFamily="34" charset="0"/>
              </a:rPr>
              <a:t>. The </a:t>
            </a:r>
            <a:r>
              <a:rPr lang="hu-HU" sz="900" b="0" i="0" dirty="0" err="1">
                <a:solidFill>
                  <a:srgbClr val="000000"/>
                </a:solidFill>
                <a:effectLst/>
                <a:highlight>
                  <a:srgbClr val="FFFFFF"/>
                </a:highlight>
                <a:latin typeface="Open Sans" panose="020B0606030504020204" pitchFamily="34" charset="0"/>
              </a:rPr>
              <a:t>course</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will</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help</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you</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to</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build</a:t>
            </a:r>
            <a:r>
              <a:rPr lang="hu-HU" sz="900" b="0" i="0" dirty="0">
                <a:solidFill>
                  <a:srgbClr val="000000"/>
                </a:solidFill>
                <a:effectLst/>
                <a:highlight>
                  <a:srgbClr val="FFFFFF"/>
                </a:highlight>
                <a:latin typeface="Open Sans" panose="020B0606030504020204" pitchFamily="34" charset="0"/>
              </a:rPr>
              <a:t> an </a:t>
            </a:r>
            <a:r>
              <a:rPr lang="hu-HU" sz="900" b="0" i="0" dirty="0" err="1">
                <a:solidFill>
                  <a:srgbClr val="000000"/>
                </a:solidFill>
                <a:effectLst/>
                <a:highlight>
                  <a:srgbClr val="FFFFFF"/>
                </a:highlight>
                <a:latin typeface="Open Sans" panose="020B0606030504020204" pitchFamily="34" charset="0"/>
              </a:rPr>
              <a:t>international</a:t>
            </a:r>
            <a:r>
              <a:rPr lang="hu-HU" sz="900" b="0" i="0" dirty="0">
                <a:solidFill>
                  <a:srgbClr val="000000"/>
                </a:solidFill>
                <a:effectLst/>
                <a:highlight>
                  <a:srgbClr val="FFFFFF"/>
                </a:highlight>
                <a:latin typeface="Open Sans" panose="020B0606030504020204" pitchFamily="34" charset="0"/>
              </a:rPr>
              <a:t> and </a:t>
            </a:r>
            <a:r>
              <a:rPr lang="hu-HU" sz="900" b="0" i="0" dirty="0" err="1">
                <a:solidFill>
                  <a:srgbClr val="000000"/>
                </a:solidFill>
                <a:effectLst/>
                <a:highlight>
                  <a:srgbClr val="FFFFFF"/>
                </a:highlight>
                <a:latin typeface="Open Sans" panose="020B0606030504020204" pitchFamily="34" charset="0"/>
              </a:rPr>
              <a:t>intercultural</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social</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network</a:t>
            </a:r>
            <a:r>
              <a:rPr lang="hu-HU" sz="900" b="0" i="0" dirty="0">
                <a:solidFill>
                  <a:srgbClr val="000000"/>
                </a:solidFill>
                <a:effectLst/>
                <a:highlight>
                  <a:srgbClr val="FFFFFF"/>
                </a:highlight>
                <a:latin typeface="Open Sans" panose="020B0606030504020204" pitchFamily="34" charset="0"/>
              </a:rPr>
              <a:t> and </a:t>
            </a:r>
            <a:r>
              <a:rPr lang="hu-HU" sz="900" b="0" i="0" dirty="0" err="1">
                <a:solidFill>
                  <a:srgbClr val="000000"/>
                </a:solidFill>
                <a:effectLst/>
                <a:highlight>
                  <a:srgbClr val="FFFFFF"/>
                </a:highlight>
                <a:latin typeface="Open Sans" panose="020B0606030504020204" pitchFamily="34" charset="0"/>
              </a:rPr>
              <a:t>offers</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you</a:t>
            </a:r>
            <a:r>
              <a:rPr lang="hu-HU" sz="900" b="0" i="0" dirty="0">
                <a:solidFill>
                  <a:srgbClr val="000000"/>
                </a:solidFill>
                <a:effectLst/>
                <a:highlight>
                  <a:srgbClr val="FFFFFF"/>
                </a:highlight>
                <a:latin typeface="Open Sans" panose="020B0606030504020204" pitchFamily="34" charset="0"/>
              </a:rPr>
              <a:t> an </a:t>
            </a:r>
            <a:r>
              <a:rPr lang="hu-HU" sz="900" b="0" i="0" dirty="0" err="1">
                <a:solidFill>
                  <a:srgbClr val="000000"/>
                </a:solidFill>
                <a:effectLst/>
                <a:highlight>
                  <a:srgbClr val="FFFFFF"/>
                </a:highlight>
                <a:latin typeface="Open Sans" panose="020B0606030504020204" pitchFamily="34" charset="0"/>
              </a:rPr>
              <a:t>insider’s</a:t>
            </a:r>
            <a:r>
              <a:rPr lang="hu-HU" sz="900" b="0" i="0" dirty="0">
                <a:solidFill>
                  <a:srgbClr val="000000"/>
                </a:solidFill>
                <a:effectLst/>
                <a:highlight>
                  <a:srgbClr val="FFFFFF"/>
                </a:highlight>
                <a:latin typeface="Open Sans" panose="020B0606030504020204" pitchFamily="34" charset="0"/>
              </a:rPr>
              <a:t> </a:t>
            </a:r>
            <a:r>
              <a:rPr lang="hu-HU" sz="900" b="0" i="0" dirty="0" err="1">
                <a:solidFill>
                  <a:srgbClr val="000000"/>
                </a:solidFill>
                <a:effectLst/>
                <a:highlight>
                  <a:srgbClr val="FFFFFF"/>
                </a:highlight>
                <a:latin typeface="Open Sans" panose="020B0606030504020204" pitchFamily="34" charset="0"/>
              </a:rPr>
              <a:t>perspective</a:t>
            </a:r>
            <a:r>
              <a:rPr lang="hu-HU" sz="900" b="0" i="0" dirty="0">
                <a:solidFill>
                  <a:srgbClr val="000000"/>
                </a:solidFill>
                <a:effectLst/>
                <a:highlight>
                  <a:srgbClr val="FFFFFF"/>
                </a:highlight>
                <a:latin typeface="Open Sans" panose="020B0606030504020204" pitchFamily="34" charset="0"/>
              </a:rPr>
              <a:t>.</a:t>
            </a:r>
          </a:p>
          <a:p>
            <a:endParaRPr lang="hu-HU" dirty="0"/>
          </a:p>
        </p:txBody>
      </p:sp>
    </p:spTree>
    <p:extLst>
      <p:ext uri="{BB962C8B-B14F-4D97-AF65-F5344CB8AC3E}">
        <p14:creationId xmlns:p14="http://schemas.microsoft.com/office/powerpoint/2010/main" val="417652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2">
            <a:extLst>
              <a:ext uri="{FF2B5EF4-FFF2-40B4-BE49-F238E27FC236}">
                <a16:creationId xmlns:a16="http://schemas.microsoft.com/office/drawing/2014/main" id="{C837DC17-B002-37CE-819A-2B4B1588AE97}"/>
              </a:ext>
            </a:extLst>
          </p:cNvPr>
          <p:cNvSpPr txBox="1">
            <a:spLocks/>
          </p:cNvSpPr>
          <p:nvPr/>
        </p:nvSpPr>
        <p:spPr>
          <a:xfrm>
            <a:off x="963290" y="799929"/>
            <a:ext cx="9005169" cy="490450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2600" b="1" dirty="0">
                <a:latin typeface="Open Sans" panose="020B0606030504020204" pitchFamily="34" charset="0"/>
                <a:ea typeface="Open Sans" panose="020B0606030504020204" pitchFamily="34" charset="0"/>
                <a:cs typeface="Open Sans" panose="020B0606030504020204" pitchFamily="34" charset="0"/>
              </a:rPr>
              <a:t>Demonstrátori pályázat:</a:t>
            </a:r>
          </a:p>
          <a:p>
            <a:pPr marL="0" indent="0">
              <a:buFont typeface="Arial" panose="020B0604020202020204" pitchFamily="34" charset="0"/>
              <a:buNone/>
            </a:pPr>
            <a:r>
              <a:rPr lang="hu-HU" sz="2600" dirty="0">
                <a:solidFill>
                  <a:srgbClr val="FF0000"/>
                </a:solidFill>
                <a:latin typeface="Open Sans" panose="020B0606030504020204" pitchFamily="34" charset="0"/>
                <a:ea typeface="Open Sans" panose="020B0606030504020204" pitchFamily="34" charset="0"/>
                <a:cs typeface="Open Sans" panose="020B0606030504020204" pitchFamily="34" charset="0"/>
              </a:rPr>
              <a:t>2024. szeptember 20.</a:t>
            </a:r>
          </a:p>
          <a:p>
            <a:pPr marL="0" indent="0">
              <a:buFont typeface="Arial" panose="020B0604020202020204" pitchFamily="34" charset="0"/>
              <a:buNone/>
            </a:pPr>
            <a:r>
              <a:rPr lang="hu-HU" sz="2600" dirty="0">
                <a:latin typeface="Open Sans" panose="020B0606030504020204" pitchFamily="34" charset="0"/>
                <a:ea typeface="Open Sans" panose="020B0606030504020204" pitchFamily="34" charset="0"/>
                <a:cs typeface="Open Sans" panose="020B0606030504020204" pitchFamily="34" charset="0"/>
              </a:rPr>
              <a:t>ppk.elte.hu/demonstrátor</a:t>
            </a:r>
          </a:p>
          <a:p>
            <a:pPr marL="0" indent="0">
              <a:buFont typeface="Arial" panose="020B0604020202020204" pitchFamily="34" charset="0"/>
              <a:buNone/>
            </a:pPr>
            <a:r>
              <a:rPr lang="hu-HU" sz="2600" u="sng" dirty="0">
                <a:latin typeface="Open Sans" panose="020B0606030504020204" pitchFamily="34" charset="0"/>
                <a:ea typeface="Open Sans" panose="020B0606030504020204" pitchFamily="34" charset="0"/>
                <a:cs typeface="Open Sans" panose="020B0606030504020204" pitchFamily="34" charset="0"/>
                <a:hlinkClick r:id="rId2"/>
              </a:rPr>
              <a:t>https://www.ppk.elte.hu/hallgatoi-palyazatok/demonstrator</a:t>
            </a:r>
            <a:endParaRPr lang="hu-HU" sz="2600" u="sng"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hu-HU" sz="2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2600" b="1" dirty="0" err="1">
                <a:latin typeface="Open Sans" panose="020B0606030504020204" pitchFamily="34" charset="0"/>
                <a:ea typeface="Open Sans" panose="020B0606030504020204" pitchFamily="34" charset="0"/>
                <a:cs typeface="Open Sans" panose="020B0606030504020204" pitchFamily="34" charset="0"/>
              </a:rPr>
              <a:t>Demonstrator</a:t>
            </a:r>
            <a:r>
              <a:rPr lang="hu-HU" sz="2600" b="1" dirty="0">
                <a:latin typeface="Open Sans" panose="020B0606030504020204" pitchFamily="34" charset="0"/>
                <a:ea typeface="Open Sans" panose="020B0606030504020204" pitchFamily="34" charset="0"/>
                <a:cs typeface="Open Sans" panose="020B0606030504020204" pitchFamily="34" charset="0"/>
              </a:rPr>
              <a:t> (</a:t>
            </a:r>
            <a:r>
              <a:rPr lang="hu-HU" sz="2600" b="1" dirty="0" err="1">
                <a:latin typeface="Open Sans" panose="020B0606030504020204" pitchFamily="34" charset="0"/>
                <a:ea typeface="Open Sans" panose="020B0606030504020204" pitchFamily="34" charset="0"/>
                <a:cs typeface="Open Sans" panose="020B0606030504020204" pitchFamily="34" charset="0"/>
              </a:rPr>
              <a:t>teacher’s</a:t>
            </a:r>
            <a:r>
              <a:rPr lang="hu-HU" sz="2600" b="1" dirty="0">
                <a:latin typeface="Open Sans" panose="020B0606030504020204" pitchFamily="34" charset="0"/>
                <a:ea typeface="Open Sans" panose="020B0606030504020204" pitchFamily="34" charset="0"/>
                <a:cs typeface="Open Sans" panose="020B0606030504020204" pitchFamily="34" charset="0"/>
              </a:rPr>
              <a:t> </a:t>
            </a:r>
            <a:r>
              <a:rPr lang="hu-HU" sz="2600" b="1" dirty="0" err="1">
                <a:latin typeface="Open Sans" panose="020B0606030504020204" pitchFamily="34" charset="0"/>
                <a:ea typeface="Open Sans" panose="020B0606030504020204" pitchFamily="34" charset="0"/>
                <a:cs typeface="Open Sans" panose="020B0606030504020204" pitchFamily="34" charset="0"/>
              </a:rPr>
              <a:t>assistant</a:t>
            </a:r>
            <a:r>
              <a:rPr lang="hu-HU" sz="2600" b="1" dirty="0">
                <a:latin typeface="Open Sans" panose="020B0606030504020204" pitchFamily="34" charset="0"/>
                <a:ea typeface="Open Sans" panose="020B0606030504020204" pitchFamily="34" charset="0"/>
                <a:cs typeface="Open Sans" panose="020B0606030504020204" pitchFamily="34" charset="0"/>
              </a:rPr>
              <a:t>) </a:t>
            </a:r>
            <a:r>
              <a:rPr lang="hu-HU" sz="2600" b="1" dirty="0" err="1">
                <a:latin typeface="Open Sans" panose="020B0606030504020204" pitchFamily="34" charset="0"/>
                <a:ea typeface="Open Sans" panose="020B0606030504020204" pitchFamily="34" charset="0"/>
                <a:cs typeface="Open Sans" panose="020B0606030504020204" pitchFamily="34" charset="0"/>
              </a:rPr>
              <a:t>position</a:t>
            </a:r>
            <a:r>
              <a:rPr lang="hu-HU" sz="2600" b="1" dirty="0">
                <a:latin typeface="Open Sans" panose="020B0606030504020204" pitchFamily="34" charset="0"/>
                <a:ea typeface="Open Sans" panose="020B0606030504020204" pitchFamily="34" charset="0"/>
                <a:cs typeface="Open Sans" panose="020B0606030504020204" pitchFamily="34" charset="0"/>
              </a:rPr>
              <a:t>:</a:t>
            </a:r>
          </a:p>
          <a:p>
            <a:pPr marL="0" indent="0">
              <a:buFont typeface="Arial" panose="020B0604020202020204" pitchFamily="34" charset="0"/>
              <a:buNone/>
            </a:pPr>
            <a:r>
              <a:rPr lang="hu-HU" sz="2600" dirty="0">
                <a:solidFill>
                  <a:srgbClr val="FF0000"/>
                </a:solidFill>
                <a:latin typeface="Open Sans" panose="020B0606030504020204" pitchFamily="34" charset="0"/>
                <a:ea typeface="Open Sans" panose="020B0606030504020204" pitchFamily="34" charset="0"/>
                <a:cs typeface="Open Sans" panose="020B0606030504020204" pitchFamily="34" charset="0"/>
              </a:rPr>
              <a:t>20th of </a:t>
            </a:r>
            <a:r>
              <a:rPr lang="hu-HU" sz="26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September</a:t>
            </a:r>
            <a:r>
              <a:rPr lang="hu-HU" sz="2600" dirty="0">
                <a:solidFill>
                  <a:srgbClr val="FF0000"/>
                </a:solidFill>
                <a:latin typeface="Open Sans" panose="020B0606030504020204" pitchFamily="34" charset="0"/>
                <a:ea typeface="Open Sans" panose="020B0606030504020204" pitchFamily="34" charset="0"/>
                <a:cs typeface="Open Sans" panose="020B0606030504020204" pitchFamily="34" charset="0"/>
              </a:rPr>
              <a:t> 2024</a:t>
            </a:r>
          </a:p>
          <a:p>
            <a:pPr marL="0" indent="0">
              <a:buFont typeface="Arial" panose="020B0604020202020204" pitchFamily="34" charset="0"/>
              <a:buNone/>
            </a:pPr>
            <a:r>
              <a:rPr lang="en-US" sz="2600" dirty="0">
                <a:latin typeface="Open Sans" panose="020B0606030504020204" pitchFamily="34" charset="0"/>
                <a:ea typeface="Open Sans" panose="020B0606030504020204" pitchFamily="34" charset="0"/>
                <a:cs typeface="Open Sans" panose="020B0606030504020204" pitchFamily="34" charset="0"/>
              </a:rPr>
              <a:t>to support the management and organizational work of </a:t>
            </a:r>
            <a:r>
              <a:rPr lang="hu-HU" sz="2600" dirty="0">
                <a:latin typeface="Open Sans" panose="020B0606030504020204" pitchFamily="34" charset="0"/>
                <a:ea typeface="Open Sans" panose="020B0606030504020204" pitchFamily="34" charset="0"/>
                <a:cs typeface="Open Sans" panose="020B0606030504020204" pitchFamily="34" charset="0"/>
              </a:rPr>
              <a:t>IIPE</a:t>
            </a:r>
          </a:p>
          <a:p>
            <a:pPr marL="0" indent="0">
              <a:buFont typeface="Arial" panose="020B0604020202020204" pitchFamily="34" charset="0"/>
              <a:buNone/>
            </a:pPr>
            <a:r>
              <a:rPr lang="hu-HU" sz="2600" dirty="0">
                <a:latin typeface="Open Sans" panose="020B0606030504020204" pitchFamily="34" charset="0"/>
                <a:ea typeface="Open Sans" panose="020B0606030504020204" pitchFamily="34" charset="0"/>
                <a:cs typeface="Open Sans" panose="020B0606030504020204" pitchFamily="34" charset="0"/>
              </a:rPr>
              <a:t>ppk.elte.hu/</a:t>
            </a:r>
            <a:r>
              <a:rPr lang="hu-HU" sz="2600" dirty="0" err="1">
                <a:latin typeface="Open Sans" panose="020B0606030504020204" pitchFamily="34" charset="0"/>
                <a:ea typeface="Open Sans" panose="020B0606030504020204" pitchFamily="34" charset="0"/>
                <a:cs typeface="Open Sans" panose="020B0606030504020204" pitchFamily="34" charset="0"/>
              </a:rPr>
              <a:t>demonstrator_application</a:t>
            </a:r>
            <a:endParaRPr lang="hu-HU" sz="2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2600" u="sng" dirty="0">
                <a:latin typeface="Open Sans" panose="020B0606030504020204" pitchFamily="34" charset="0"/>
                <a:ea typeface="Open Sans" panose="020B0606030504020204" pitchFamily="34" charset="0"/>
                <a:cs typeface="Open Sans" panose="020B0606030504020204" pitchFamily="34" charset="0"/>
                <a:hlinkClick r:id="rId3"/>
              </a:rPr>
              <a:t>https://www.ppk.elte.hu/demonstrator_application</a:t>
            </a:r>
            <a:endParaRPr lang="hu-HU" sz="2600" u="sng"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hu-HU" dirty="0"/>
          </a:p>
        </p:txBody>
      </p:sp>
    </p:spTree>
    <p:extLst>
      <p:ext uri="{BB962C8B-B14F-4D97-AF65-F5344CB8AC3E}">
        <p14:creationId xmlns:p14="http://schemas.microsoft.com/office/powerpoint/2010/main" val="4060401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74C88F53-0005-0491-2782-F1B3B9640732}"/>
              </a:ext>
            </a:extLst>
          </p:cNvPr>
          <p:cNvSpPr>
            <a:spLocks noGrp="1"/>
          </p:cNvSpPr>
          <p:nvPr>
            <p:ph type="body" idx="16"/>
          </p:nvPr>
        </p:nvSpPr>
        <p:spPr/>
        <p:txBody>
          <a:bodyPr/>
          <a:lstStyle/>
          <a:p>
            <a:r>
              <a:rPr lang="hu-HU" dirty="0">
                <a:solidFill>
                  <a:schemeClr val="tx1"/>
                </a:solidFill>
              </a:rPr>
              <a:t>Tanév rendje / </a:t>
            </a:r>
            <a:r>
              <a:rPr lang="hu-HU" dirty="0" err="1">
                <a:solidFill>
                  <a:schemeClr val="tx1"/>
                </a:solidFill>
              </a:rPr>
              <a:t>Academic</a:t>
            </a:r>
            <a:r>
              <a:rPr lang="hu-HU" dirty="0">
                <a:solidFill>
                  <a:schemeClr val="tx1"/>
                </a:solidFill>
              </a:rPr>
              <a:t> </a:t>
            </a:r>
            <a:r>
              <a:rPr lang="hu-HU" dirty="0" err="1">
                <a:solidFill>
                  <a:schemeClr val="tx1"/>
                </a:solidFill>
              </a:rPr>
              <a:t>calendar</a:t>
            </a:r>
            <a:endParaRPr lang="hu-HU" dirty="0">
              <a:solidFill>
                <a:schemeClr val="tx1"/>
              </a:solidFill>
            </a:endParaRPr>
          </a:p>
        </p:txBody>
      </p:sp>
      <p:sp>
        <p:nvSpPr>
          <p:cNvPr id="7" name="Szövegdoboz 6">
            <a:extLst>
              <a:ext uri="{FF2B5EF4-FFF2-40B4-BE49-F238E27FC236}">
                <a16:creationId xmlns:a16="http://schemas.microsoft.com/office/drawing/2014/main" id="{3405FC6F-AFFB-02B8-CF13-EC0EC155A992}"/>
              </a:ext>
            </a:extLst>
          </p:cNvPr>
          <p:cNvSpPr txBox="1"/>
          <p:nvPr/>
        </p:nvSpPr>
        <p:spPr>
          <a:xfrm>
            <a:off x="6511977" y="1618775"/>
            <a:ext cx="4841823" cy="4524315"/>
          </a:xfrm>
          <a:prstGeom prst="rect">
            <a:avLst/>
          </a:prstGeom>
          <a:noFill/>
        </p:spPr>
        <p:txBody>
          <a:bodyPr wrap="square">
            <a:spAutoFit/>
          </a:bodyPr>
          <a:lstStyle/>
          <a:p>
            <a:pPr algn="just"/>
            <a:r>
              <a:rPr lang="en-US" sz="1800" b="1" i="0" u="none" strike="noStrike"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Semester 1 (Autumn)</a:t>
            </a:r>
            <a:r>
              <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p>
          <a:p>
            <a:pPr algn="just">
              <a:buFont typeface="Arial" panose="020B0604020202020204" pitchFamily="34" charset="0"/>
              <a:buChar char="•"/>
            </a:pPr>
            <a:r>
              <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Registration period: </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2-8 </a:t>
            </a:r>
            <a:r>
              <a:rPr lang="hu-HU" sz="1800" dirty="0" err="1">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September</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2024</a:t>
            </a:r>
            <a:endPar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Study period: </a:t>
            </a:r>
            <a:r>
              <a:rPr lang="hu-HU"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9 </a:t>
            </a:r>
            <a:r>
              <a:rPr lang="hu-HU" sz="1800" b="0" i="0" dirty="0" err="1">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September</a:t>
            </a:r>
            <a:r>
              <a:rPr lang="hu-HU"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 14 December, 2024</a:t>
            </a:r>
            <a:endPar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Examination period: </a:t>
            </a:r>
            <a:r>
              <a:rPr lang="hu-HU"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16 December 2024 – 1 </a:t>
            </a:r>
            <a:r>
              <a:rPr lang="hu-HU" sz="1800" b="0" i="0" dirty="0" err="1">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February</a:t>
            </a:r>
            <a:r>
              <a:rPr lang="hu-HU"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2025</a:t>
            </a:r>
          </a:p>
          <a:p>
            <a:pPr>
              <a:buFont typeface="Arial" panose="020B0604020202020204" pitchFamily="34" charset="0"/>
              <a:buChar char="•"/>
            </a:pPr>
            <a:r>
              <a:rPr lang="hu-HU" sz="1800" dirty="0" err="1">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Autumn</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break</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28 </a:t>
            </a:r>
            <a:r>
              <a:rPr lang="hu-HU" sz="1800" dirty="0" err="1">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October</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 2 November, 2024</a:t>
            </a:r>
            <a:br>
              <a:rPr lang="hu-HU"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endParaRPr lang="hu-HU"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r>
              <a:rPr lang="en-US" sz="1800" b="1" i="0" u="none" strike="noStrike"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Semester 2 (Spring)                              </a:t>
            </a:r>
            <a:endPar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Registration period: </a:t>
            </a:r>
            <a:r>
              <a:rPr lang="hu-HU" sz="1800" dirty="0" err="1">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until</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9 </a:t>
            </a:r>
            <a:r>
              <a:rPr lang="hu-HU" sz="1800" dirty="0" err="1">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February</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2025</a:t>
            </a:r>
            <a:endPar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Study period: </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10 </a:t>
            </a:r>
            <a:r>
              <a:rPr lang="hu-HU" sz="1800" dirty="0" err="1">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February</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 17 May, 2025</a:t>
            </a:r>
            <a:endPar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en-US"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Examination period: </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19 May – 5 </a:t>
            </a:r>
            <a:r>
              <a:rPr lang="hu-HU" sz="1800" dirty="0" err="1">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July</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2025</a:t>
            </a:r>
          </a:p>
          <a:p>
            <a:pPr algn="just">
              <a:buFont typeface="Arial" panose="020B0604020202020204" pitchFamily="34" charset="0"/>
              <a:buChar char="•"/>
            </a:pP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Spring </a:t>
            </a:r>
            <a:r>
              <a:rPr lang="hu-HU" sz="1800" dirty="0" err="1">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break</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16-22 </a:t>
            </a:r>
            <a:r>
              <a:rPr lang="hu-HU" sz="1800" dirty="0" err="1">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April</a:t>
            </a:r>
            <a:r>
              <a:rPr lang="hu-HU" sz="1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2025</a:t>
            </a:r>
            <a:endParaRPr lang="hu-HU" sz="1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r>
              <a:rPr lang="hu-HU" sz="1800" b="1" dirty="0">
                <a:latin typeface="Open Sans" panose="020B0606030504020204" pitchFamily="34" charset="0"/>
                <a:ea typeface="Open Sans" panose="020B0606030504020204" pitchFamily="34" charset="0"/>
                <a:cs typeface="Open Sans" panose="020B0606030504020204" pitchFamily="34" charset="0"/>
                <a:hlinkClick r:id="rId2"/>
              </a:rPr>
              <a:t>https://www.elte.hu/en/academic-calendar</a:t>
            </a:r>
            <a:endParaRPr lang="hu-HU"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zövegdoboz 7">
            <a:extLst>
              <a:ext uri="{FF2B5EF4-FFF2-40B4-BE49-F238E27FC236}">
                <a16:creationId xmlns:a16="http://schemas.microsoft.com/office/drawing/2014/main" id="{C9F2AAA1-D5AF-8EFD-4013-41BED7762F89}"/>
              </a:ext>
            </a:extLst>
          </p:cNvPr>
          <p:cNvSpPr txBox="1"/>
          <p:nvPr/>
        </p:nvSpPr>
        <p:spPr>
          <a:xfrm>
            <a:off x="912506" y="1644724"/>
            <a:ext cx="4841823" cy="3970318"/>
          </a:xfrm>
          <a:prstGeom prst="rect">
            <a:avLst/>
          </a:prstGeom>
          <a:noFill/>
        </p:spPr>
        <p:txBody>
          <a:bodyPr wrap="square">
            <a:spAutoFit/>
          </a:bodyPr>
          <a:lstStyle/>
          <a:p>
            <a:pPr algn="just"/>
            <a:r>
              <a:rPr lang="hu-HU" b="1" i="0" u="none" strike="noStrike"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Őszi szemeszter</a:t>
            </a:r>
            <a:endParaRPr lang="en-US"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hu-HU"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Regisztrációs időszak: 2024. 09. </a:t>
            </a:r>
            <a:r>
              <a:rPr lang="hu-HU"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2-8.</a:t>
            </a:r>
            <a:endParaRPr lang="en-US"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hu-HU"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Szorgalmi időszak: 2024.09.09 – 12.14.</a:t>
            </a:r>
            <a:endParaRPr lang="en-US"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hu-HU"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Vizsgaidőszak: 2024.12.16 – 2025.02.01.</a:t>
            </a:r>
          </a:p>
          <a:p>
            <a:pPr>
              <a:buFont typeface="Arial" panose="020B0604020202020204" pitchFamily="34" charset="0"/>
              <a:buChar char="•"/>
            </a:pPr>
            <a:r>
              <a:rPr lang="hu-HU"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Őszi szünet: 2024.10.28 – 11.02.</a:t>
            </a:r>
            <a:br>
              <a:rPr lang="hu-HU"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endParaRPr lang="hu-HU"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r>
              <a:rPr lang="hu-HU" b="1" i="0" u="none" strike="noStrike"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Tavaszi szemeszter</a:t>
            </a:r>
            <a:r>
              <a:rPr lang="en-US" b="1" i="0" u="none" strike="noStrike"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endParaRPr lang="en-US"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hu-HU"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Regisztrációs időszak: 2025. február 9-ig</a:t>
            </a:r>
            <a:endParaRPr lang="en-US"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hu-HU"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Szorgalmi időszak: 2025.02.10 – 05.17.</a:t>
            </a:r>
            <a:endParaRPr lang="en-US"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hu-HU"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Vizsgaidőszak: 2025.05.19 – 07.05.</a:t>
            </a:r>
            <a:endParaRPr lang="hu-HU"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Char char="•"/>
            </a:pPr>
            <a:r>
              <a:rPr lang="hu-HU"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Tavaszi szünet: 2025.04.16-22.</a:t>
            </a:r>
            <a:endParaRPr lang="hu-HU"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r>
              <a:rPr lang="hu-HU" b="1" dirty="0">
                <a:latin typeface="Open Sans" panose="020B0606030504020204" pitchFamily="34" charset="0"/>
                <a:ea typeface="Open Sans" panose="020B0606030504020204" pitchFamily="34" charset="0"/>
                <a:cs typeface="Open Sans" panose="020B0606030504020204" pitchFamily="34" charset="0"/>
                <a:hlinkClick r:id="rId3"/>
              </a:rPr>
              <a:t>https://www.elte.hu/elsolepesek/tanevrendje</a:t>
            </a:r>
            <a:endParaRPr lang="hu-HU" b="1" dirty="0">
              <a:latin typeface="Open Sans" panose="020B0606030504020204" pitchFamily="34" charset="0"/>
              <a:ea typeface="Open Sans" panose="020B0606030504020204" pitchFamily="34" charset="0"/>
              <a:cs typeface="Open Sans" panose="020B0606030504020204" pitchFamily="34" charset="0"/>
            </a:endParaRPr>
          </a:p>
          <a:p>
            <a:endParaRPr lang="hu-HU"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8297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35E77589-C9AC-0FA5-45E1-EB77A01F88EE}"/>
              </a:ext>
            </a:extLst>
          </p:cNvPr>
          <p:cNvSpPr txBox="1"/>
          <p:nvPr/>
        </p:nvSpPr>
        <p:spPr>
          <a:xfrm>
            <a:off x="224853" y="44654"/>
            <a:ext cx="12192000" cy="5909310"/>
          </a:xfrm>
          <a:prstGeom prst="rect">
            <a:avLst/>
          </a:prstGeom>
          <a:noFill/>
        </p:spPr>
        <p:txBody>
          <a:bodyPr wrap="square">
            <a:spAutoFit/>
          </a:bodyPr>
          <a:lstStyle/>
          <a:p>
            <a:pPr marL="0" indent="0">
              <a:buNone/>
            </a:pP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Az órák helyszínei változhatnak (online/offline). Kérem, kövessék a változásokat a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Neptunban</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 kurzusok „megjegyzés” rovatában!</a:t>
            </a:r>
          </a:p>
          <a:p>
            <a:pPr marL="0" indent="0">
              <a:buNone/>
            </a:pP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Fontos információk a Neptun-rendszerről:</a:t>
            </a:r>
          </a:p>
          <a:p>
            <a:pPr marL="0" indent="0">
              <a:buNone/>
            </a:pP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2"/>
              </a:rPr>
              <a:t>https://www.elte.hu/content/neptun-elektronikus-tanulmanyi-rendszer.t.509</a:t>
            </a:r>
            <a:endPar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hu-HU" sz="1800" dirty="0">
                <a:latin typeface="Open Sans" panose="020B0606030504020204" pitchFamily="34" charset="0"/>
                <a:ea typeface="Open Sans" panose="020B0606030504020204" pitchFamily="34" charset="0"/>
                <a:cs typeface="Open Sans" panose="020B0606030504020204" pitchFamily="34" charset="0"/>
              </a:rPr>
              <a:t>Videó a Neptun használatáról:</a:t>
            </a:r>
          </a:p>
          <a:p>
            <a:pPr marL="0" indent="0">
              <a:buNone/>
            </a:pP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3"/>
              </a:rPr>
              <a:t>https://www.youtube.com/watch?v=NTRjmEcsISE</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a:latin typeface="Open Sans" panose="020B0606030504020204" pitchFamily="34" charset="0"/>
                <a:ea typeface="Open Sans" panose="020B0606030504020204" pitchFamily="34" charset="0"/>
                <a:cs typeface="Open Sans" panose="020B0606030504020204" pitchFamily="34" charset="0"/>
              </a:rPr>
              <a:t>(rövid verzió)</a:t>
            </a:r>
          </a:p>
          <a:p>
            <a:pPr marL="0" indent="0">
              <a:buNone/>
            </a:pPr>
            <a:endPar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hu-HU" sz="1800" b="1" dirty="0">
                <a:latin typeface="Open Sans" panose="020B0606030504020204" pitchFamily="34" charset="0"/>
                <a:ea typeface="Open Sans" panose="020B0606030504020204" pitchFamily="34" charset="0"/>
                <a:cs typeface="Open Sans" panose="020B0606030504020204" pitchFamily="34" charset="0"/>
              </a:rPr>
              <a:t>Letölthető Neptun felhasználói kézikönyv:</a:t>
            </a:r>
          </a:p>
          <a:p>
            <a:pPr marL="0" indent="0">
              <a:buNone/>
            </a:pPr>
            <a:r>
              <a:rPr lang="hu-HU" sz="1800" dirty="0">
                <a:latin typeface="Open Sans" panose="020B0606030504020204" pitchFamily="34" charset="0"/>
                <a:ea typeface="Open Sans" panose="020B0606030504020204" pitchFamily="34" charset="0"/>
                <a:cs typeface="Open Sans" panose="020B0606030504020204" pitchFamily="34" charset="0"/>
                <a:hlinkClick r:id="rId4"/>
              </a:rPr>
              <a:t>https://neptun.elte.hu/</a:t>
            </a:r>
            <a:endParaRPr lang="hu-HU"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b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Some</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classes</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can</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be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held</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in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different</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classrooms</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or</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online/offline)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than</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it</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is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stated</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in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the</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Neptun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system</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b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Please</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check</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the</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note</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textbox</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in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the</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Neptun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system</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regularly</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hu-HU" sz="1800" b="1" dirty="0" err="1">
                <a:latin typeface="Open Sans" panose="020B0606030504020204" pitchFamily="34" charset="0"/>
                <a:ea typeface="Open Sans" panose="020B0606030504020204" pitchFamily="34" charset="0"/>
                <a:cs typeface="Open Sans" panose="020B0606030504020204" pitchFamily="34" charset="0"/>
              </a:rPr>
              <a:t>Important</a:t>
            </a:r>
            <a:r>
              <a:rPr lang="hu-HU" sz="1800" b="1" dirty="0">
                <a:latin typeface="Open Sans" panose="020B0606030504020204" pitchFamily="34" charset="0"/>
                <a:ea typeface="Open Sans" panose="020B0606030504020204" pitchFamily="34" charset="0"/>
                <a:cs typeface="Open Sans" panose="020B0606030504020204" pitchFamily="34" charset="0"/>
              </a:rPr>
              <a:t> </a:t>
            </a:r>
            <a:r>
              <a:rPr lang="hu-HU" sz="1800" b="1" dirty="0" err="1">
                <a:latin typeface="Open Sans" panose="020B0606030504020204" pitchFamily="34" charset="0"/>
                <a:ea typeface="Open Sans" panose="020B0606030504020204" pitchFamily="34" charset="0"/>
                <a:cs typeface="Open Sans" panose="020B0606030504020204" pitchFamily="34" charset="0"/>
              </a:rPr>
              <a:t>informations</a:t>
            </a:r>
            <a:r>
              <a:rPr lang="hu-HU" sz="1800" b="1" dirty="0">
                <a:latin typeface="Open Sans" panose="020B0606030504020204" pitchFamily="34" charset="0"/>
                <a:ea typeface="Open Sans" panose="020B0606030504020204" pitchFamily="34" charset="0"/>
                <a:cs typeface="Open Sans" panose="020B0606030504020204" pitchFamily="34" charset="0"/>
              </a:rPr>
              <a:t> </a:t>
            </a:r>
            <a:r>
              <a:rPr lang="hu-HU" sz="1800" b="1" dirty="0" err="1">
                <a:latin typeface="Open Sans" panose="020B0606030504020204" pitchFamily="34" charset="0"/>
                <a:ea typeface="Open Sans" panose="020B0606030504020204" pitchFamily="34" charset="0"/>
                <a:cs typeface="Open Sans" panose="020B0606030504020204" pitchFamily="34" charset="0"/>
              </a:rPr>
              <a:t>about</a:t>
            </a:r>
            <a:r>
              <a:rPr lang="hu-HU" sz="1800" b="1" dirty="0">
                <a:latin typeface="Open Sans" panose="020B0606030504020204" pitchFamily="34" charset="0"/>
                <a:ea typeface="Open Sans" panose="020B0606030504020204" pitchFamily="34" charset="0"/>
                <a:cs typeface="Open Sans" panose="020B0606030504020204" pitchFamily="34" charset="0"/>
              </a:rPr>
              <a:t> Neptun </a:t>
            </a:r>
            <a:r>
              <a:rPr lang="hu-HU" sz="1800" b="1" dirty="0" err="1">
                <a:latin typeface="Open Sans" panose="020B0606030504020204" pitchFamily="34" charset="0"/>
                <a:ea typeface="Open Sans" panose="020B0606030504020204" pitchFamily="34" charset="0"/>
                <a:cs typeface="Open Sans" panose="020B0606030504020204" pitchFamily="34" charset="0"/>
              </a:rPr>
              <a:t>system</a:t>
            </a:r>
            <a:r>
              <a:rPr lang="hu-HU" sz="1800" b="1" dirty="0">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5"/>
              </a:rPr>
              <a:t>https://www.elte.hu/en/neptun-administration-of-progress</a:t>
            </a:r>
            <a:endPar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hu-HU" sz="1800" dirty="0" err="1">
                <a:latin typeface="Open Sans" panose="020B0606030504020204" pitchFamily="34" charset="0"/>
                <a:ea typeface="Open Sans" panose="020B0606030504020204" pitchFamily="34" charset="0"/>
                <a:cs typeface="Open Sans" panose="020B0606030504020204" pitchFamily="34" charset="0"/>
              </a:rPr>
              <a:t>Videos</a:t>
            </a:r>
            <a:r>
              <a:rPr lang="hu-HU" sz="1800" dirty="0">
                <a:latin typeface="Open Sans" panose="020B0606030504020204" pitchFamily="34" charset="0"/>
                <a:ea typeface="Open Sans" panose="020B0606030504020204" pitchFamily="34" charset="0"/>
                <a:cs typeface="Open Sans" panose="020B0606030504020204" pitchFamily="34" charset="0"/>
              </a:rPr>
              <a:t> of </a:t>
            </a:r>
            <a:r>
              <a:rPr lang="hu-HU" sz="1800" dirty="0" err="1">
                <a:latin typeface="Open Sans" panose="020B0606030504020204" pitchFamily="34" charset="0"/>
                <a:ea typeface="Open Sans" panose="020B0606030504020204" pitchFamily="34" charset="0"/>
                <a:cs typeface="Open Sans" panose="020B0606030504020204" pitchFamily="34" charset="0"/>
              </a:rPr>
              <a:t>using</a:t>
            </a:r>
            <a:r>
              <a:rPr lang="hu-HU" sz="1800" dirty="0">
                <a:latin typeface="Open Sans" panose="020B0606030504020204" pitchFamily="34" charset="0"/>
                <a:ea typeface="Open Sans" panose="020B0606030504020204" pitchFamily="34" charset="0"/>
                <a:cs typeface="Open Sans" panose="020B0606030504020204" pitchFamily="34" charset="0"/>
              </a:rPr>
              <a:t> of Neptun </a:t>
            </a:r>
            <a:r>
              <a:rPr lang="hu-HU" sz="1800" dirty="0" err="1">
                <a:latin typeface="Open Sans" panose="020B0606030504020204" pitchFamily="34" charset="0"/>
                <a:ea typeface="Open Sans" panose="020B0606030504020204" pitchFamily="34" charset="0"/>
                <a:cs typeface="Open Sans" panose="020B0606030504020204" pitchFamily="34" charset="0"/>
              </a:rPr>
              <a:t>system</a:t>
            </a:r>
            <a:r>
              <a:rPr lang="hu-HU" sz="18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hu-HU" sz="1800" dirty="0">
                <a:latin typeface="Open Sans" panose="020B0606030504020204" pitchFamily="34" charset="0"/>
                <a:ea typeface="Open Sans" panose="020B0606030504020204" pitchFamily="34" charset="0"/>
                <a:cs typeface="Open Sans" panose="020B0606030504020204" pitchFamily="34" charset="0"/>
                <a:hlinkClick r:id="rId6"/>
              </a:rPr>
              <a:t>https://www.youtube.com/watch?v=s41Q5mksLpY</a:t>
            </a:r>
            <a:r>
              <a:rPr lang="hu-HU" sz="1800" dirty="0">
                <a:latin typeface="Open Sans" panose="020B0606030504020204" pitchFamily="34" charset="0"/>
                <a:ea typeface="Open Sans" panose="020B0606030504020204" pitchFamily="34" charset="0"/>
                <a:cs typeface="Open Sans" panose="020B0606030504020204" pitchFamily="34" charset="0"/>
              </a:rPr>
              <a:t> (</a:t>
            </a:r>
            <a:r>
              <a:rPr lang="hu-HU" sz="1800" dirty="0" err="1">
                <a:latin typeface="Open Sans" panose="020B0606030504020204" pitchFamily="34" charset="0"/>
                <a:ea typeface="Open Sans" panose="020B0606030504020204" pitchFamily="34" charset="0"/>
                <a:cs typeface="Open Sans" panose="020B0606030504020204" pitchFamily="34" charset="0"/>
              </a:rPr>
              <a:t>long</a:t>
            </a:r>
            <a:r>
              <a:rPr lang="hu-HU" sz="1800" dirty="0">
                <a:latin typeface="Open Sans" panose="020B0606030504020204" pitchFamily="34" charset="0"/>
                <a:ea typeface="Open Sans" panose="020B0606030504020204" pitchFamily="34" charset="0"/>
                <a:cs typeface="Open Sans" panose="020B0606030504020204" pitchFamily="34" charset="0"/>
              </a:rPr>
              <a:t> </a:t>
            </a:r>
            <a:r>
              <a:rPr lang="hu-HU" sz="1800" dirty="0" err="1">
                <a:latin typeface="Open Sans" panose="020B0606030504020204" pitchFamily="34" charset="0"/>
                <a:ea typeface="Open Sans" panose="020B0606030504020204" pitchFamily="34" charset="0"/>
                <a:cs typeface="Open Sans" panose="020B0606030504020204" pitchFamily="34" charset="0"/>
              </a:rPr>
              <a:t>edition</a:t>
            </a:r>
            <a:r>
              <a:rPr lang="hu-HU" sz="18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7"/>
              </a:rPr>
              <a:t>https://www.youtube.com/watch?v=4wZ5XcMmOs8</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800" dirty="0">
                <a:latin typeface="Open Sans" panose="020B0606030504020204" pitchFamily="34" charset="0"/>
                <a:ea typeface="Open Sans" panose="020B0606030504020204" pitchFamily="34" charset="0"/>
                <a:cs typeface="Open Sans" panose="020B0606030504020204" pitchFamily="34" charset="0"/>
              </a:rPr>
              <a:t>(</a:t>
            </a:r>
            <a:r>
              <a:rPr lang="hu-HU" sz="1800" dirty="0" err="1">
                <a:latin typeface="Open Sans" panose="020B0606030504020204" pitchFamily="34" charset="0"/>
                <a:ea typeface="Open Sans" panose="020B0606030504020204" pitchFamily="34" charset="0"/>
                <a:cs typeface="Open Sans" panose="020B0606030504020204" pitchFamily="34" charset="0"/>
              </a:rPr>
              <a:t>short</a:t>
            </a:r>
            <a:r>
              <a:rPr lang="hu-HU" sz="1800" dirty="0">
                <a:latin typeface="Open Sans" panose="020B0606030504020204" pitchFamily="34" charset="0"/>
                <a:ea typeface="Open Sans" panose="020B0606030504020204" pitchFamily="34" charset="0"/>
                <a:cs typeface="Open Sans" panose="020B0606030504020204" pitchFamily="34" charset="0"/>
              </a:rPr>
              <a:t> </a:t>
            </a:r>
            <a:r>
              <a:rPr lang="hu-HU" sz="1800" dirty="0" err="1">
                <a:latin typeface="Open Sans" panose="020B0606030504020204" pitchFamily="34" charset="0"/>
                <a:ea typeface="Open Sans" panose="020B0606030504020204" pitchFamily="34" charset="0"/>
                <a:cs typeface="Open Sans" panose="020B0606030504020204" pitchFamily="34" charset="0"/>
              </a:rPr>
              <a:t>edition</a:t>
            </a:r>
            <a:r>
              <a:rPr lang="hu-HU" sz="18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hu-HU" sz="1800" dirty="0" err="1">
                <a:latin typeface="Open Sans" panose="020B0606030504020204" pitchFamily="34" charset="0"/>
                <a:ea typeface="Open Sans" panose="020B0606030504020204" pitchFamily="34" charset="0"/>
                <a:cs typeface="Open Sans" panose="020B0606030504020204" pitchFamily="34" charset="0"/>
              </a:rPr>
              <a:t>Downloadable</a:t>
            </a:r>
            <a:r>
              <a:rPr lang="hu-HU" sz="1800" dirty="0">
                <a:latin typeface="Open Sans" panose="020B0606030504020204" pitchFamily="34" charset="0"/>
                <a:ea typeface="Open Sans" panose="020B0606030504020204" pitchFamily="34" charset="0"/>
                <a:cs typeface="Open Sans" panose="020B0606030504020204" pitchFamily="34" charset="0"/>
              </a:rPr>
              <a:t> Neptun </a:t>
            </a:r>
            <a:r>
              <a:rPr lang="hu-HU" sz="1800" dirty="0" err="1">
                <a:latin typeface="Open Sans" panose="020B0606030504020204" pitchFamily="34" charset="0"/>
                <a:ea typeface="Open Sans" panose="020B0606030504020204" pitchFamily="34" charset="0"/>
                <a:cs typeface="Open Sans" panose="020B0606030504020204" pitchFamily="34" charset="0"/>
              </a:rPr>
              <a:t>user</a:t>
            </a:r>
            <a:r>
              <a:rPr lang="hu-HU" sz="1800" dirty="0">
                <a:latin typeface="Open Sans" panose="020B0606030504020204" pitchFamily="34" charset="0"/>
                <a:ea typeface="Open Sans" panose="020B0606030504020204" pitchFamily="34" charset="0"/>
                <a:cs typeface="Open Sans" panose="020B0606030504020204" pitchFamily="34" charset="0"/>
              </a:rPr>
              <a:t> </a:t>
            </a:r>
            <a:r>
              <a:rPr lang="hu-HU" sz="1800" dirty="0" err="1">
                <a:latin typeface="Open Sans" panose="020B0606030504020204" pitchFamily="34" charset="0"/>
                <a:ea typeface="Open Sans" panose="020B0606030504020204" pitchFamily="34" charset="0"/>
                <a:cs typeface="Open Sans" panose="020B0606030504020204" pitchFamily="34" charset="0"/>
              </a:rPr>
              <a:t>guide</a:t>
            </a:r>
            <a:r>
              <a:rPr lang="hu-HU" sz="1800" dirty="0">
                <a:latin typeface="Open Sans" panose="020B0606030504020204" pitchFamily="34" charset="0"/>
                <a:ea typeface="Open Sans" panose="020B0606030504020204" pitchFamily="34" charset="0"/>
                <a:cs typeface="Open Sans" panose="020B0606030504020204" pitchFamily="34" charset="0"/>
              </a:rPr>
              <a:t>: </a:t>
            </a:r>
            <a:r>
              <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8"/>
              </a:rPr>
              <a:t>https://www.elte.hu/file/HWEB_EN_Neptun_user_guide_for_students.pdf</a:t>
            </a:r>
            <a:endParaRPr lang="hu-HU" sz="1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83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5" descr="A képen szöveg, képernyőkép, szoftver, Weblap látható&#10;&#10;Automatikusan generált leírás">
            <a:extLst>
              <a:ext uri="{FF2B5EF4-FFF2-40B4-BE49-F238E27FC236}">
                <a16:creationId xmlns:a16="http://schemas.microsoft.com/office/drawing/2014/main" id="{86A4FBC7-4F65-352F-5841-EC5C29C5C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547" y="312112"/>
            <a:ext cx="10104219" cy="5479087"/>
          </a:xfrm>
          <a:prstGeom prst="rect">
            <a:avLst/>
          </a:prstGeom>
        </p:spPr>
      </p:pic>
    </p:spTree>
    <p:extLst>
      <p:ext uri="{BB962C8B-B14F-4D97-AF65-F5344CB8AC3E}">
        <p14:creationId xmlns:p14="http://schemas.microsoft.com/office/powerpoint/2010/main" val="2842289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A83DFDCA-6E72-7405-DCF3-8370F76CA8F7}"/>
              </a:ext>
            </a:extLst>
          </p:cNvPr>
          <p:cNvSpPr>
            <a:spLocks noGrp="1"/>
          </p:cNvSpPr>
          <p:nvPr>
            <p:ph type="body" idx="16"/>
          </p:nvPr>
        </p:nvSpPr>
        <p:spPr>
          <a:xfrm>
            <a:off x="838200" y="831469"/>
            <a:ext cx="10515600" cy="529404"/>
          </a:xfrm>
        </p:spPr>
        <p:txBody>
          <a:bodyPr/>
          <a:lstStyle/>
          <a:p>
            <a:r>
              <a:rPr lang="hu-HU" sz="2400" dirty="0">
                <a:solidFill>
                  <a:schemeClr val="tx1"/>
                </a:solidFill>
              </a:rPr>
              <a:t>TDK Tudományos diákköri tevékenységek / Borsfay Kriszta</a:t>
            </a:r>
          </a:p>
        </p:txBody>
      </p:sp>
      <p:sp>
        <p:nvSpPr>
          <p:cNvPr id="6" name="Szövegdoboz 5">
            <a:extLst>
              <a:ext uri="{FF2B5EF4-FFF2-40B4-BE49-F238E27FC236}">
                <a16:creationId xmlns:a16="http://schemas.microsoft.com/office/drawing/2014/main" id="{07B1AACA-0AC5-3D71-4949-EBD2D5FC6B59}"/>
              </a:ext>
            </a:extLst>
          </p:cNvPr>
          <p:cNvSpPr txBox="1"/>
          <p:nvPr/>
        </p:nvSpPr>
        <p:spPr>
          <a:xfrm>
            <a:off x="838200" y="1902621"/>
            <a:ext cx="10606548" cy="2585323"/>
          </a:xfrm>
          <a:prstGeom prst="rect">
            <a:avLst/>
          </a:prstGeom>
          <a:noFill/>
        </p:spPr>
        <p:txBody>
          <a:bodyPr wrap="square" rtlCol="0">
            <a:spAutoFit/>
          </a:bodyPr>
          <a:lstStyle/>
          <a:p>
            <a:r>
              <a:rPr lang="hu-HU"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TDK lényege, hogy a hallgató olyan tudományos igényességű kutatómunkában vegyen részt, amely túlmutat a graduális képzésben oktatott tananyagon. A kutatómunkát rendszerint egy témavezető irányítja. A TDK munka eredményeit pályamunkák formájában mutatják be a hallgatók, </a:t>
            </a:r>
            <a:r>
              <a:rPr lang="hu-HU"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elsőként a rendszerint őszi félévekben megrendezett háziversenyek</a:t>
            </a:r>
            <a:r>
              <a:rPr lang="hu-HU"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en. </a:t>
            </a:r>
          </a:p>
          <a:p>
            <a:endParaRPr lang="hu-HU"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hu-HU"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háziversenyek zsűri bizottságai az értékes és módszertanilag is megfelelő pályamunkák részvételét javasolják </a:t>
            </a:r>
            <a:r>
              <a:rPr lang="hu-HU"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páratlan évek tavasz</a:t>
            </a:r>
            <a:r>
              <a:rPr lang="hu-HU"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án az </a:t>
            </a:r>
            <a:r>
              <a:rPr lang="hu-HU" sz="1400" b="1" i="0" u="none" strike="noStrike" dirty="0">
                <a:solidFill>
                  <a:srgbClr val="337AB7"/>
                </a:solidFill>
                <a:effectLst/>
                <a:latin typeface="Open Sans" panose="020B0606030504020204" pitchFamily="34" charset="0"/>
                <a:ea typeface="Open Sans" panose="020B0606030504020204" pitchFamily="34" charset="0"/>
                <a:cs typeface="Open Sans" panose="020B0606030504020204" pitchFamily="34" charset="0"/>
                <a:hlinkClick r:id="rId2" tooltip="OTDT"/>
              </a:rPr>
              <a:t>Országos Tudományos Diákköri Tanács</a:t>
            </a:r>
            <a:r>
              <a:rPr lang="hu-HU"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által megrendezésre kerülő </a:t>
            </a:r>
            <a:r>
              <a:rPr lang="hu-HU"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Országos Tudományos Diákköri Konferenciára (OTDK)</a:t>
            </a:r>
            <a:r>
              <a:rPr lang="hu-HU"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vagy a </a:t>
            </a:r>
            <a:r>
              <a:rPr lang="hu-HU"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páros évek tavaszán megrendezett Kardos Lajos Pszichológia Verseny</a:t>
            </a:r>
            <a:r>
              <a:rPr lang="hu-HU"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 Az elmúlt évek rendezvényein bemutatott előadások és eredmények összefoglalói </a:t>
            </a:r>
            <a:r>
              <a:rPr lang="hu-HU" sz="1400" b="1" i="0" u="none" strike="noStrike" dirty="0">
                <a:solidFill>
                  <a:srgbClr val="337AB7"/>
                </a:solidFill>
                <a:effectLst/>
                <a:latin typeface="Open Sans" panose="020B0606030504020204" pitchFamily="34" charset="0"/>
                <a:ea typeface="Open Sans" panose="020B0606030504020204" pitchFamily="34" charset="0"/>
                <a:cs typeface="Open Sans" panose="020B0606030504020204" pitchFamily="34" charset="0"/>
                <a:hlinkClick r:id="rId3" tooltip="Eredmények"/>
              </a:rPr>
              <a:t>itt találhatók</a:t>
            </a:r>
            <a:r>
              <a:rPr lang="hu-HU"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endParaRPr lang="hu-HU" dirty="0"/>
          </a:p>
          <a:p>
            <a:endParaRPr lang="hu-HU" dirty="0"/>
          </a:p>
        </p:txBody>
      </p:sp>
    </p:spTree>
    <p:extLst>
      <p:ext uri="{BB962C8B-B14F-4D97-AF65-F5344CB8AC3E}">
        <p14:creationId xmlns:p14="http://schemas.microsoft.com/office/powerpoint/2010/main" val="3534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5" descr="A képen nő, mosolygó, ing, szemüveg látható&#10;&#10;Automatikusan generált leírás">
            <a:extLst>
              <a:ext uri="{FF2B5EF4-FFF2-40B4-BE49-F238E27FC236}">
                <a16:creationId xmlns:a16="http://schemas.microsoft.com/office/drawing/2014/main" id="{4488B3EA-7521-7429-16F1-CB0FB07B7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37" y="146141"/>
            <a:ext cx="1657350" cy="2762250"/>
          </a:xfrm>
          <a:prstGeom prst="rect">
            <a:avLst/>
          </a:prstGeom>
        </p:spPr>
      </p:pic>
      <p:pic>
        <p:nvPicPr>
          <p:cNvPr id="7" name="Kép 6" descr="A képen személy, modellt állás látható&#10;&#10;Automatikusan generált leírás">
            <a:extLst>
              <a:ext uri="{FF2B5EF4-FFF2-40B4-BE49-F238E27FC236}">
                <a16:creationId xmlns:a16="http://schemas.microsoft.com/office/drawing/2014/main" id="{29FDA97D-35F3-AEF2-BE84-A938608EE3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637" y="146141"/>
            <a:ext cx="1841500" cy="2762250"/>
          </a:xfrm>
          <a:prstGeom prst="rect">
            <a:avLst/>
          </a:prstGeom>
        </p:spPr>
      </p:pic>
      <p:pic>
        <p:nvPicPr>
          <p:cNvPr id="11" name="Kép 10" descr="A képen nő, tartás látható&#10;&#10;Automatikusan generált leírás">
            <a:extLst>
              <a:ext uri="{FF2B5EF4-FFF2-40B4-BE49-F238E27FC236}">
                <a16:creationId xmlns:a16="http://schemas.microsoft.com/office/drawing/2014/main" id="{3EC6A4AE-B64D-42EB-06EF-322EAF62A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2287" y="146141"/>
            <a:ext cx="1657350" cy="2762250"/>
          </a:xfrm>
          <a:prstGeom prst="rect">
            <a:avLst/>
          </a:prstGeom>
        </p:spPr>
      </p:pic>
      <p:pic>
        <p:nvPicPr>
          <p:cNvPr id="12" name="Kép 11" descr="A képen személy, férfi, beltéri, ruházat látható&#10;&#10;Automatikusan generált leírás">
            <a:extLst>
              <a:ext uri="{FF2B5EF4-FFF2-40B4-BE49-F238E27FC236}">
                <a16:creationId xmlns:a16="http://schemas.microsoft.com/office/drawing/2014/main" id="{FA123405-C54B-385B-30F0-E062D9F198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3787" y="146141"/>
            <a:ext cx="1678368" cy="2797280"/>
          </a:xfrm>
          <a:prstGeom prst="rect">
            <a:avLst/>
          </a:prstGeom>
        </p:spPr>
      </p:pic>
      <p:pic>
        <p:nvPicPr>
          <p:cNvPr id="13" name="Kép 12" descr="A képen személy, fal, beltéri, mosolygó látható&#10;&#10;Automatikusan generált leírás">
            <a:extLst>
              <a:ext uri="{FF2B5EF4-FFF2-40B4-BE49-F238E27FC236}">
                <a16:creationId xmlns:a16="http://schemas.microsoft.com/office/drawing/2014/main" id="{70E07952-8C84-962C-12E5-B201CFF4F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6304" y="146141"/>
            <a:ext cx="1678369" cy="2797282"/>
          </a:xfrm>
          <a:prstGeom prst="rect">
            <a:avLst/>
          </a:prstGeom>
        </p:spPr>
      </p:pic>
      <p:pic>
        <p:nvPicPr>
          <p:cNvPr id="14" name="Kép 13" descr="A képen személy, nő, ülő, elülső látható&#10;&#10;Automatikusan generált leírás">
            <a:extLst>
              <a:ext uri="{FF2B5EF4-FFF2-40B4-BE49-F238E27FC236}">
                <a16:creationId xmlns:a16="http://schemas.microsoft.com/office/drawing/2014/main" id="{D289C1DA-22B5-79D0-F994-29EB12D9C8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137" y="3069223"/>
            <a:ext cx="1657350" cy="2762250"/>
          </a:xfrm>
          <a:prstGeom prst="rect">
            <a:avLst/>
          </a:prstGeom>
        </p:spPr>
      </p:pic>
      <p:pic>
        <p:nvPicPr>
          <p:cNvPr id="15" name="Kép 14" descr="A képen személy, beltéri, computer, férfi látható&#10;&#10;Automatikusan generált leírás">
            <a:extLst>
              <a:ext uri="{FF2B5EF4-FFF2-40B4-BE49-F238E27FC236}">
                <a16:creationId xmlns:a16="http://schemas.microsoft.com/office/drawing/2014/main" id="{505B385B-CDFF-A84F-D47C-7CB57B676B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8712" y="3069222"/>
            <a:ext cx="1657350" cy="2762251"/>
          </a:xfrm>
          <a:prstGeom prst="rect">
            <a:avLst/>
          </a:prstGeom>
        </p:spPr>
      </p:pic>
      <p:pic>
        <p:nvPicPr>
          <p:cNvPr id="16" name="Kép 15" descr="A képen személy, fal látható&#10;&#10;Automatikusan generált leírás">
            <a:extLst>
              <a:ext uri="{FF2B5EF4-FFF2-40B4-BE49-F238E27FC236}">
                <a16:creationId xmlns:a16="http://schemas.microsoft.com/office/drawing/2014/main" id="{1475F20E-D7CF-CA9D-C01B-4A190F773C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787" y="3069222"/>
            <a:ext cx="1678368" cy="2797282"/>
          </a:xfrm>
          <a:prstGeom prst="rect">
            <a:avLst/>
          </a:prstGeom>
        </p:spPr>
      </p:pic>
      <p:pic>
        <p:nvPicPr>
          <p:cNvPr id="17" name="Kép 16" descr="A képen nő, személy, mosolygó, asztal látható&#10;&#10;Automatikusan generált leírás">
            <a:extLst>
              <a:ext uri="{FF2B5EF4-FFF2-40B4-BE49-F238E27FC236}">
                <a16:creationId xmlns:a16="http://schemas.microsoft.com/office/drawing/2014/main" id="{B2C936A2-57C3-DB52-3C00-68AC20FDE1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2287" y="3069222"/>
            <a:ext cx="1657350" cy="2762250"/>
          </a:xfrm>
          <a:prstGeom prst="rect">
            <a:avLst/>
          </a:prstGeom>
        </p:spPr>
      </p:pic>
      <p:pic>
        <p:nvPicPr>
          <p:cNvPr id="18" name="Kép 17">
            <a:extLst>
              <a:ext uri="{FF2B5EF4-FFF2-40B4-BE49-F238E27FC236}">
                <a16:creationId xmlns:a16="http://schemas.microsoft.com/office/drawing/2014/main" id="{D47BE516-3195-B5B8-758D-8598D5247E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46304" y="3082239"/>
            <a:ext cx="1657351" cy="2379484"/>
          </a:xfrm>
          <a:prstGeom prst="rect">
            <a:avLst/>
          </a:prstGeom>
        </p:spPr>
      </p:pic>
      <p:pic>
        <p:nvPicPr>
          <p:cNvPr id="19" name="Kép 18" descr="A képen kültéri, víz, személy, kerítés látható&#10;&#10;Automatikusan generált leírás">
            <a:extLst>
              <a:ext uri="{FF2B5EF4-FFF2-40B4-BE49-F238E27FC236}">
                <a16:creationId xmlns:a16="http://schemas.microsoft.com/office/drawing/2014/main" id="{D0491640-B1A4-6881-5AD1-F352F26D29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1542" y="172732"/>
            <a:ext cx="1641608" cy="1648937"/>
          </a:xfrm>
          <a:prstGeom prst="rect">
            <a:avLst/>
          </a:prstGeom>
        </p:spPr>
      </p:pic>
      <p:pic>
        <p:nvPicPr>
          <p:cNvPr id="20" name="Kép 19" descr="A képen személy, beltéri, nyakkendő, viselés látható&#10;&#10;Automatikusan generált leírás">
            <a:extLst>
              <a:ext uri="{FF2B5EF4-FFF2-40B4-BE49-F238E27FC236}">
                <a16:creationId xmlns:a16="http://schemas.microsoft.com/office/drawing/2014/main" id="{6E7756B0-2FF8-9CF2-A803-ACD49573274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51542" y="2098359"/>
            <a:ext cx="1958177" cy="1270358"/>
          </a:xfrm>
          <a:prstGeom prst="rect">
            <a:avLst/>
          </a:prstGeom>
        </p:spPr>
      </p:pic>
      <p:pic>
        <p:nvPicPr>
          <p:cNvPr id="21" name="Kép 20" descr="A képen személy, kültéri, sárga látható&#10;&#10;Automatikusan generált leírás">
            <a:extLst>
              <a:ext uri="{FF2B5EF4-FFF2-40B4-BE49-F238E27FC236}">
                <a16:creationId xmlns:a16="http://schemas.microsoft.com/office/drawing/2014/main" id="{7CC2BEAB-4163-FE98-EEBB-B88807B2827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87697" y="3516354"/>
            <a:ext cx="1641608" cy="2332634"/>
          </a:xfrm>
          <a:prstGeom prst="rect">
            <a:avLst/>
          </a:prstGeom>
        </p:spPr>
      </p:pic>
    </p:spTree>
    <p:extLst>
      <p:ext uri="{BB962C8B-B14F-4D97-AF65-F5344CB8AC3E}">
        <p14:creationId xmlns:p14="http://schemas.microsoft.com/office/powerpoint/2010/main" val="2704801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35A96A64-B171-695C-7D9D-61DA17F923E8}"/>
              </a:ext>
            </a:extLst>
          </p:cNvPr>
          <p:cNvSpPr txBox="1">
            <a:spLocks/>
          </p:cNvSpPr>
          <p:nvPr/>
        </p:nvSpPr>
        <p:spPr>
          <a:xfrm>
            <a:off x="838512" y="849513"/>
            <a:ext cx="9377204" cy="7241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2800" dirty="0" err="1">
                <a:latin typeface="Open Sans" panose="020B0606030504020204" pitchFamily="34" charset="0"/>
                <a:ea typeface="Open Sans" panose="020B0606030504020204" pitchFamily="34" charset="0"/>
                <a:cs typeface="Open Sans" panose="020B0606030504020204" pitchFamily="34" charset="0"/>
              </a:rPr>
              <a:t>Student</a:t>
            </a:r>
            <a:r>
              <a:rPr lang="hu-HU" sz="2800" dirty="0">
                <a:latin typeface="Open Sans" panose="020B0606030504020204" pitchFamily="34" charset="0"/>
                <a:ea typeface="Open Sans" panose="020B0606030504020204" pitchFamily="34" charset="0"/>
                <a:cs typeface="Open Sans" panose="020B0606030504020204" pitchFamily="34" charset="0"/>
              </a:rPr>
              <a:t> </a:t>
            </a:r>
            <a:r>
              <a:rPr lang="hu-HU" sz="2800" dirty="0" err="1">
                <a:latin typeface="Open Sans" panose="020B0606030504020204" pitchFamily="34" charset="0"/>
                <a:ea typeface="Open Sans" panose="020B0606030504020204" pitchFamily="34" charset="0"/>
                <a:cs typeface="Open Sans" panose="020B0606030504020204" pitchFamily="34" charset="0"/>
              </a:rPr>
              <a:t>scientific</a:t>
            </a:r>
            <a:r>
              <a:rPr lang="hu-HU" sz="2800" dirty="0">
                <a:latin typeface="Open Sans" panose="020B0606030504020204" pitchFamily="34" charset="0"/>
                <a:ea typeface="Open Sans" panose="020B0606030504020204" pitchFamily="34" charset="0"/>
                <a:cs typeface="Open Sans" panose="020B0606030504020204" pitchFamily="34" charset="0"/>
              </a:rPr>
              <a:t> </a:t>
            </a:r>
            <a:r>
              <a:rPr lang="hu-HU" sz="2800" dirty="0" err="1">
                <a:latin typeface="Open Sans" panose="020B0606030504020204" pitchFamily="34" charset="0"/>
                <a:ea typeface="Open Sans" panose="020B0606030504020204" pitchFamily="34" charset="0"/>
                <a:cs typeface="Open Sans" panose="020B0606030504020204" pitchFamily="34" charset="0"/>
              </a:rPr>
              <a:t>activities</a:t>
            </a:r>
            <a:r>
              <a:rPr lang="hu-HU" sz="2800" dirty="0">
                <a:latin typeface="Open Sans" panose="020B0606030504020204" pitchFamily="34" charset="0"/>
                <a:ea typeface="Open Sans" panose="020B0606030504020204" pitchFamily="34" charset="0"/>
                <a:cs typeface="Open Sans" panose="020B0606030504020204" pitchFamily="34" charset="0"/>
              </a:rPr>
              <a:t> / Kriszta Borsfay</a:t>
            </a:r>
          </a:p>
        </p:txBody>
      </p:sp>
      <p:sp>
        <p:nvSpPr>
          <p:cNvPr id="8" name="Alcím 2">
            <a:extLst>
              <a:ext uri="{FF2B5EF4-FFF2-40B4-BE49-F238E27FC236}">
                <a16:creationId xmlns:a16="http://schemas.microsoft.com/office/drawing/2014/main" id="{BC4D6CA0-49EC-C246-F31C-3FF92E87A8CB}"/>
              </a:ext>
            </a:extLst>
          </p:cNvPr>
          <p:cNvSpPr txBox="1">
            <a:spLocks/>
          </p:cNvSpPr>
          <p:nvPr/>
        </p:nvSpPr>
        <p:spPr>
          <a:xfrm>
            <a:off x="733580" y="1573705"/>
            <a:ext cx="10721001" cy="46009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hu-HU"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I</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ndependent</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research opportunity is offered to students of the faculty in the framework of the so-called Scientific Student Circle ("TDK", which stands for "Tudományos </a:t>
            </a:r>
            <a:r>
              <a:rPr lang="en-US" sz="14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Diákkör</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in Hungarian). The aim of the SSA is to offer possibilities for students to pursue independent research work during their undergraduate and graduate studies. </a:t>
            </a:r>
            <a:endParaRPr lang="hu-HU"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research is supervised by an experienced scientist, and the projects are presented as part of a friendly local competition that is traditionally held at the end of the autumn semester. Starting from 2018, foreign students can also submit their projects for the local event in English. Successful projects are forwarded to the national competition (National Conference of Scientific Student Circle or OTDK) that is held biannually (the next one will be held in the spring of 2021). In the OTDK, research projects are evaluated by boards of renowned Hungarian scientists and professors in several research fields separately. Traditionally, the Pro Scientia Gold Medal for the best scientific performances is awarded to 45 students in the conference as a recognition of excellence.</a:t>
            </a:r>
            <a:br>
              <a:rPr lang="hu-HU"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br>
            <a:br>
              <a:rPr lang="hu-HU"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hu-HU" sz="1400" b="1" dirty="0">
                <a:solidFill>
                  <a:srgbClr val="337AB7"/>
                </a:solidFill>
                <a:latin typeface="Open Sans" panose="020B0606030504020204" pitchFamily="34" charset="0"/>
                <a:ea typeface="Open Sans" panose="020B0606030504020204" pitchFamily="34" charset="0"/>
                <a:cs typeface="Open Sans" panose="020B0606030504020204" pitchFamily="34" charset="0"/>
                <a:hlinkClick r:id="rId2"/>
              </a:rPr>
              <a:t>https://ppk.elte.hu/en/ssc </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hu-HU"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2347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a:extLst>
              <a:ext uri="{FF2B5EF4-FFF2-40B4-BE49-F238E27FC236}">
                <a16:creationId xmlns:a16="http://schemas.microsoft.com/office/drawing/2014/main" id="{C61B9D91-3A47-C286-8E7D-29E8EC29EC7B}"/>
              </a:ext>
            </a:extLst>
          </p:cNvPr>
          <p:cNvSpPr>
            <a:spLocks noGrp="1"/>
          </p:cNvSpPr>
          <p:nvPr>
            <p:ph type="body" idx="16"/>
          </p:nvPr>
        </p:nvSpPr>
        <p:spPr/>
        <p:txBody>
          <a:bodyPr/>
          <a:lstStyle/>
          <a:p>
            <a:r>
              <a:rPr lang="hu-HU" dirty="0">
                <a:solidFill>
                  <a:schemeClr val="tx1"/>
                </a:solidFill>
              </a:rPr>
              <a:t>Kutatások és futó projektek</a:t>
            </a:r>
          </a:p>
        </p:txBody>
      </p:sp>
      <p:sp>
        <p:nvSpPr>
          <p:cNvPr id="7" name="Szövegdoboz 6">
            <a:extLst>
              <a:ext uri="{FF2B5EF4-FFF2-40B4-BE49-F238E27FC236}">
                <a16:creationId xmlns:a16="http://schemas.microsoft.com/office/drawing/2014/main" id="{657C61F3-D116-F45D-5FB8-CEDE6505962D}"/>
              </a:ext>
            </a:extLst>
          </p:cNvPr>
          <p:cNvSpPr txBox="1"/>
          <p:nvPr/>
        </p:nvSpPr>
        <p:spPr>
          <a:xfrm>
            <a:off x="838200" y="1359669"/>
            <a:ext cx="10613923" cy="1785104"/>
          </a:xfrm>
          <a:prstGeom prst="rect">
            <a:avLst/>
          </a:prstGeom>
          <a:noFill/>
        </p:spPr>
        <p:txBody>
          <a:bodyPr wrap="square">
            <a:spAutoFit/>
          </a:bodyPr>
          <a:lstStyle/>
          <a:p>
            <a:r>
              <a:rPr lang="hu-HU" sz="1000" b="1" i="0" u="none" strike="noStrike"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Társadalmi bizalom, részvétel és észlelt kockázatok a megosztott mobilitási szolgáltatásokkal szemben. Hogyan lehet elősegíteni a megosztott szolgáltatások használatát Magyarországon? (2024.01.01 – 2027.12.31.)</a:t>
            </a:r>
            <a:endParaRPr lang="hu-HU" sz="10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r>
              <a:rPr lang="hu-HU" sz="10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Kutatásvezető: Dr. Simonovits Borbála, az ELTE Pedagógiai és Pszichológiai Karának (ELTE PPK), Interkulturális Pszichológiai és Pedagógiai egyetemi docense és Prof. Csiszár Csaba, a BME Közlekedésmérnöki és Járműmérnöki Karának (BME KJK), Közlekedéstechnológiai és Közlekedésgazdasági Tanszékének egyetemi tanára.</a:t>
            </a:r>
          </a:p>
          <a:p>
            <a:r>
              <a:rPr lang="hu-HU" sz="10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A kutatás fő kérdése, hogy hogyan népszerűsíthetők a megosztáson alapú szolgáltatások. A cél egy keretrendszer kidolgozása pszichológiai, szociológiai és közlekedési szempontokat figyelembe véve. A keretrendszer magában foglalja a helyzetelemzést, szolgáltatástervezést, valamint hatáselemzést. A megosztott szolgáltatásokhoz fűződő attitűdöt és a mobilitási szokásokat figyelembe vevő igénymodellezés és szolgáltatástervezés az ELTE PPK és a </a:t>
            </a:r>
            <a:r>
              <a:rPr lang="hu-HU" sz="1000" b="1" i="0" u="none" strike="noStrike" dirty="0">
                <a:solidFill>
                  <a:srgbClr val="337AB7"/>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hlinkClick r:id="rId2"/>
              </a:rPr>
              <a:t>BME KJK</a:t>
            </a:r>
            <a:r>
              <a:rPr lang="hu-HU" sz="10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együttműködésében valósul meg.</a:t>
            </a:r>
          </a:p>
          <a:p>
            <a:r>
              <a:rPr lang="hu-HU" sz="10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Az empirikus eredmények, valamint a kutatás során a megosztott mobilitás kulcsszereplőivel és az önkormányzatokkal történő együttműködés alapján a kutatási projekttől a szolgáltatások minőségének javulása és hosszabb távon a használati hajlandóság növekedése várható.</a:t>
            </a:r>
          </a:p>
          <a:p>
            <a:r>
              <a:rPr lang="hu-HU" sz="10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A kutatás a Nemzeti Kutatási, Fejlesztési és Innovációs Alap finanszírozásában meghirdetett OTKA Kutatási témapályázat (Projekt azonosító: K-147169) keretében valósul meg.)</a:t>
            </a:r>
            <a:br>
              <a:rPr lang="hu-HU" sz="10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endParaRPr lang="hu-HU" sz="10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
        <p:nvSpPr>
          <p:cNvPr id="9" name="Szövegdoboz 8">
            <a:extLst>
              <a:ext uri="{FF2B5EF4-FFF2-40B4-BE49-F238E27FC236}">
                <a16:creationId xmlns:a16="http://schemas.microsoft.com/office/drawing/2014/main" id="{25058BAF-1130-9AEB-F53D-C0FDEDD59AD8}"/>
              </a:ext>
            </a:extLst>
          </p:cNvPr>
          <p:cNvSpPr txBox="1"/>
          <p:nvPr/>
        </p:nvSpPr>
        <p:spPr>
          <a:xfrm>
            <a:off x="838200" y="3144773"/>
            <a:ext cx="10515600" cy="1631216"/>
          </a:xfrm>
          <a:prstGeom prst="rect">
            <a:avLst/>
          </a:prstGeom>
          <a:noFill/>
        </p:spPr>
        <p:txBody>
          <a:bodyPr wrap="square">
            <a:spAutoFit/>
          </a:bodyPr>
          <a:lstStyle/>
          <a:p>
            <a:r>
              <a:rPr lang="hu-HU" sz="1000" b="0" i="0" dirty="0">
                <a:solidFill>
                  <a:srgbClr val="000000"/>
                </a:solidFill>
                <a:effectLst/>
                <a:highlight>
                  <a:srgbClr val="FFFFFF"/>
                </a:highlight>
                <a:latin typeface="Open Sans" panose="020B0606030504020204" pitchFamily="34" charset="0"/>
              </a:rPr>
              <a:t>A </a:t>
            </a:r>
            <a:r>
              <a:rPr lang="hu-HU" sz="1000" b="1" i="0" dirty="0">
                <a:solidFill>
                  <a:srgbClr val="000000"/>
                </a:solidFill>
                <a:effectLst/>
                <a:highlight>
                  <a:srgbClr val="FFFFFF"/>
                </a:highlight>
                <a:latin typeface="Open Sans" panose="020B0606030504020204" pitchFamily="34" charset="0"/>
              </a:rPr>
              <a:t>PADMICA (</a:t>
            </a:r>
            <a:r>
              <a:rPr lang="hu-HU" sz="1000" b="1" i="0" dirty="0" err="1">
                <a:solidFill>
                  <a:srgbClr val="000000"/>
                </a:solidFill>
                <a:effectLst/>
                <a:highlight>
                  <a:srgbClr val="FFFFFF"/>
                </a:highlight>
                <a:latin typeface="Open Sans" panose="020B0606030504020204" pitchFamily="34" charset="0"/>
              </a:rPr>
              <a:t>Scalable</a:t>
            </a:r>
            <a:r>
              <a:rPr lang="hu-HU" sz="1000" b="1" i="0" dirty="0">
                <a:solidFill>
                  <a:srgbClr val="000000"/>
                </a:solidFill>
                <a:effectLst/>
                <a:highlight>
                  <a:srgbClr val="FFFFFF"/>
                </a:highlight>
                <a:latin typeface="Open Sans" panose="020B0606030504020204" pitchFamily="34" charset="0"/>
              </a:rPr>
              <a:t> and </a:t>
            </a:r>
            <a:r>
              <a:rPr lang="hu-HU" sz="1000" b="1" i="0" dirty="0" err="1">
                <a:solidFill>
                  <a:srgbClr val="000000"/>
                </a:solidFill>
                <a:effectLst/>
                <a:highlight>
                  <a:srgbClr val="FFFFFF"/>
                </a:highlight>
                <a:latin typeface="Open Sans" panose="020B0606030504020204" pitchFamily="34" charset="0"/>
              </a:rPr>
              <a:t>low-resource</a:t>
            </a:r>
            <a:r>
              <a:rPr lang="hu-HU" sz="1000" b="1" i="0" dirty="0">
                <a:solidFill>
                  <a:srgbClr val="000000"/>
                </a:solidFill>
                <a:effectLst/>
                <a:highlight>
                  <a:srgbClr val="FFFFFF"/>
                </a:highlight>
                <a:latin typeface="Open Sans" panose="020B0606030504020204" pitchFamily="34" charset="0"/>
              </a:rPr>
              <a:t> Preparation And </a:t>
            </a:r>
            <a:r>
              <a:rPr lang="hu-HU" sz="1000" b="1" i="0" dirty="0" err="1">
                <a:solidFill>
                  <a:srgbClr val="000000"/>
                </a:solidFill>
                <a:effectLst/>
                <a:highlight>
                  <a:srgbClr val="FFFFFF"/>
                </a:highlight>
                <a:latin typeface="Open Sans" panose="020B0606030504020204" pitchFamily="34" charset="0"/>
              </a:rPr>
              <a:t>Debriefing</a:t>
            </a:r>
            <a:r>
              <a:rPr lang="hu-HU" sz="1000" b="1" i="0" dirty="0">
                <a:solidFill>
                  <a:srgbClr val="000000"/>
                </a:solidFill>
                <a:effectLst/>
                <a:highlight>
                  <a:srgbClr val="FFFFFF"/>
                </a:highlight>
                <a:latin typeface="Open Sans" panose="020B0606030504020204" pitchFamily="34" charset="0"/>
              </a:rPr>
              <a:t> </a:t>
            </a:r>
            <a:r>
              <a:rPr lang="hu-HU" sz="1000" b="1" i="0" dirty="0" err="1">
                <a:solidFill>
                  <a:srgbClr val="000000"/>
                </a:solidFill>
                <a:effectLst/>
                <a:highlight>
                  <a:srgbClr val="FFFFFF"/>
                </a:highlight>
                <a:latin typeface="Open Sans" panose="020B0606030504020204" pitchFamily="34" charset="0"/>
              </a:rPr>
              <a:t>Modules</a:t>
            </a:r>
            <a:r>
              <a:rPr lang="hu-HU" sz="1000" b="1" i="0" dirty="0">
                <a:solidFill>
                  <a:srgbClr val="000000"/>
                </a:solidFill>
                <a:effectLst/>
                <a:highlight>
                  <a:srgbClr val="FFFFFF"/>
                </a:highlight>
                <a:latin typeface="Open Sans" panose="020B0606030504020204" pitchFamily="34" charset="0"/>
              </a:rPr>
              <a:t> </a:t>
            </a:r>
            <a:r>
              <a:rPr lang="hu-HU" sz="1000" b="1" i="0" dirty="0" err="1">
                <a:solidFill>
                  <a:srgbClr val="000000"/>
                </a:solidFill>
                <a:effectLst/>
                <a:highlight>
                  <a:srgbClr val="FFFFFF"/>
                </a:highlight>
                <a:latin typeface="Open Sans" panose="020B0606030504020204" pitchFamily="34" charset="0"/>
              </a:rPr>
              <a:t>for</a:t>
            </a:r>
            <a:r>
              <a:rPr lang="hu-HU" sz="1000" b="1" i="0" dirty="0">
                <a:solidFill>
                  <a:srgbClr val="000000"/>
                </a:solidFill>
                <a:effectLst/>
                <a:highlight>
                  <a:srgbClr val="FFFFFF"/>
                </a:highlight>
                <a:latin typeface="Open Sans" panose="020B0606030504020204" pitchFamily="34" charset="0"/>
              </a:rPr>
              <a:t> </a:t>
            </a:r>
            <a:r>
              <a:rPr lang="hu-HU" sz="1000" b="1" i="0" dirty="0" err="1">
                <a:solidFill>
                  <a:srgbClr val="000000"/>
                </a:solidFill>
                <a:effectLst/>
                <a:highlight>
                  <a:srgbClr val="FFFFFF"/>
                </a:highlight>
                <a:latin typeface="Open Sans" panose="020B0606030504020204" pitchFamily="34" charset="0"/>
              </a:rPr>
              <a:t>students</a:t>
            </a:r>
            <a:r>
              <a:rPr lang="hu-HU" sz="1000" b="1" i="0" dirty="0">
                <a:solidFill>
                  <a:srgbClr val="000000"/>
                </a:solidFill>
                <a:effectLst/>
                <a:highlight>
                  <a:srgbClr val="FFFFFF"/>
                </a:highlight>
                <a:latin typeface="Open Sans" panose="020B0606030504020204" pitchFamily="34" charset="0"/>
              </a:rPr>
              <a:t>’ Intercultural </a:t>
            </a:r>
            <a:r>
              <a:rPr lang="hu-HU" sz="1000" b="1" i="0" dirty="0" err="1">
                <a:solidFill>
                  <a:srgbClr val="000000"/>
                </a:solidFill>
                <a:effectLst/>
                <a:highlight>
                  <a:srgbClr val="FFFFFF"/>
                </a:highlight>
                <a:latin typeface="Open Sans" panose="020B0606030504020204" pitchFamily="34" charset="0"/>
              </a:rPr>
              <a:t>Competence</a:t>
            </a:r>
            <a:r>
              <a:rPr lang="hu-HU" sz="1000" b="1" i="0" dirty="0">
                <a:solidFill>
                  <a:srgbClr val="000000"/>
                </a:solidFill>
                <a:effectLst/>
                <a:highlight>
                  <a:srgbClr val="FFFFFF"/>
                </a:highlight>
                <a:latin typeface="Open Sans" panose="020B0606030504020204" pitchFamily="34" charset="0"/>
              </a:rPr>
              <a:t> </a:t>
            </a:r>
            <a:r>
              <a:rPr lang="hu-HU" sz="1000" b="1" i="0" dirty="0" err="1">
                <a:solidFill>
                  <a:srgbClr val="000000"/>
                </a:solidFill>
                <a:effectLst/>
                <a:highlight>
                  <a:srgbClr val="FFFFFF"/>
                </a:highlight>
                <a:latin typeface="Open Sans" panose="020B0606030504020204" pitchFamily="34" charset="0"/>
              </a:rPr>
              <a:t>development</a:t>
            </a:r>
            <a:r>
              <a:rPr lang="hu-HU" sz="1000" b="1" i="0" dirty="0">
                <a:solidFill>
                  <a:srgbClr val="000000"/>
                </a:solidFill>
                <a:effectLst/>
                <a:highlight>
                  <a:srgbClr val="FFFFFF"/>
                </a:highlight>
                <a:latin typeface="Open Sans" panose="020B0606030504020204" pitchFamily="34" charset="0"/>
              </a:rPr>
              <a:t> </a:t>
            </a:r>
            <a:r>
              <a:rPr lang="hu-HU" sz="1000" b="1" i="0" dirty="0" err="1">
                <a:solidFill>
                  <a:srgbClr val="000000"/>
                </a:solidFill>
                <a:effectLst/>
                <a:highlight>
                  <a:srgbClr val="FFFFFF"/>
                </a:highlight>
                <a:latin typeface="Open Sans" panose="020B0606030504020204" pitchFamily="34" charset="0"/>
              </a:rPr>
              <a:t>Abroad</a:t>
            </a:r>
            <a:r>
              <a:rPr lang="hu-HU" sz="1000" b="0" i="0" dirty="0">
                <a:solidFill>
                  <a:srgbClr val="000000"/>
                </a:solidFill>
                <a:effectLst/>
                <a:highlight>
                  <a:srgbClr val="FFFFFF"/>
                </a:highlight>
                <a:latin typeface="Open Sans" panose="020B0606030504020204" pitchFamily="34" charset="0"/>
              </a:rPr>
              <a:t>) elnevezésű, Erasmus+ KA2-es partnerségi együttműködési projekt </a:t>
            </a:r>
            <a:r>
              <a:rPr lang="hu-HU" sz="1000" i="0" u="none" strike="noStrike" dirty="0">
                <a:solidFill>
                  <a:srgbClr val="000000"/>
                </a:solidFill>
                <a:effectLst/>
                <a:highlight>
                  <a:srgbClr val="FFFFFF"/>
                </a:highlight>
                <a:latin typeface="Open Sans" panose="020B0606030504020204" pitchFamily="34" charset="0"/>
              </a:rPr>
              <a:t>célja a mobilitás előtt álló hallgatók interkulturális felkészítése és a mobilitás </a:t>
            </a:r>
            <a:r>
              <a:rPr lang="hu-HU" sz="1000" i="0" u="none" strike="noStrike" dirty="0" err="1">
                <a:solidFill>
                  <a:srgbClr val="000000"/>
                </a:solidFill>
                <a:effectLst/>
                <a:highlight>
                  <a:srgbClr val="FFFFFF"/>
                </a:highlight>
                <a:latin typeface="Open Sans" panose="020B0606030504020204" pitchFamily="34" charset="0"/>
              </a:rPr>
              <a:t>utánkövetése</a:t>
            </a:r>
            <a:r>
              <a:rPr lang="hu-HU" sz="1000" i="0" u="none" strike="noStrike" dirty="0">
                <a:solidFill>
                  <a:srgbClr val="000000"/>
                </a:solidFill>
                <a:effectLst/>
                <a:highlight>
                  <a:srgbClr val="FFFFFF"/>
                </a:highlight>
                <a:latin typeface="Open Sans" panose="020B0606030504020204" pitchFamily="34" charset="0"/>
              </a:rPr>
              <a:t>, tréning modulok fejlesztésével</a:t>
            </a:r>
            <a:r>
              <a:rPr lang="hu-HU" sz="1000" i="0" dirty="0">
                <a:solidFill>
                  <a:srgbClr val="000000"/>
                </a:solidFill>
                <a:effectLst/>
                <a:highlight>
                  <a:srgbClr val="FFFFFF"/>
                </a:highlight>
                <a:latin typeface="Open Sans" panose="020B0606030504020204" pitchFamily="34" charset="0"/>
              </a:rPr>
              <a:t>.</a:t>
            </a:r>
          </a:p>
          <a:p>
            <a:r>
              <a:rPr lang="hu-HU" sz="1000" b="0" i="0" dirty="0">
                <a:solidFill>
                  <a:srgbClr val="000000"/>
                </a:solidFill>
                <a:effectLst/>
                <a:highlight>
                  <a:srgbClr val="FFFFFF"/>
                </a:highlight>
                <a:latin typeface="Open Sans" panose="020B0606030504020204" pitchFamily="34" charset="0"/>
              </a:rPr>
              <a:t>A 2023 novemberében indult projekt konzorciumi tagjai a következő három év során olyan tréningeket és azok hatékony megvalósítását előmozdító módszertanokat dolgoznak ki, amelyek segítik a kiutazó hallgatók interkulturális felkészítését. Emellett a felsőoktatási intézmények nemzetközi irodáinak munkatársait, valamint oktatóit is támogatják egy ún. képzők képzése („</a:t>
            </a:r>
            <a:r>
              <a:rPr lang="hu-HU" sz="1000" b="0" i="0" dirty="0" err="1">
                <a:solidFill>
                  <a:srgbClr val="000000"/>
                </a:solidFill>
                <a:effectLst/>
                <a:highlight>
                  <a:srgbClr val="FFFFFF"/>
                </a:highlight>
                <a:latin typeface="Open Sans" panose="020B0606030504020204" pitchFamily="34" charset="0"/>
              </a:rPr>
              <a:t>train-the-trainer</a:t>
            </a:r>
            <a:r>
              <a:rPr lang="hu-HU" sz="1000" b="0" i="0" dirty="0">
                <a:solidFill>
                  <a:srgbClr val="000000"/>
                </a:solidFill>
                <a:effectLst/>
                <a:highlight>
                  <a:srgbClr val="FFFFFF"/>
                </a:highlight>
                <a:latin typeface="Open Sans" panose="020B0606030504020204" pitchFamily="34" charset="0"/>
              </a:rPr>
              <a:t>”) modul kifejlesztésével abban, hogy ők is részt vállalhassanak a kiutazó hallgatók interkulturális fejlesztésében, valamint a mobilitás </a:t>
            </a:r>
            <a:r>
              <a:rPr lang="hu-HU" sz="1000" b="0" i="0" dirty="0" err="1">
                <a:solidFill>
                  <a:srgbClr val="000000"/>
                </a:solidFill>
                <a:effectLst/>
                <a:highlight>
                  <a:srgbClr val="FFFFFF"/>
                </a:highlight>
                <a:latin typeface="Open Sans" panose="020B0606030504020204" pitchFamily="34" charset="0"/>
              </a:rPr>
              <a:t>utánkövetésében</a:t>
            </a:r>
            <a:r>
              <a:rPr lang="hu-HU" sz="1000" b="0" i="0" dirty="0">
                <a:solidFill>
                  <a:srgbClr val="000000"/>
                </a:solidFill>
                <a:effectLst/>
                <a:highlight>
                  <a:srgbClr val="FFFFFF"/>
                </a:highlight>
                <a:latin typeface="Open Sans" panose="020B0606030504020204" pitchFamily="34" charset="0"/>
              </a:rPr>
              <a:t>.</a:t>
            </a:r>
          </a:p>
          <a:p>
            <a:r>
              <a:rPr lang="hu-HU" sz="1000" b="1" i="0" u="none" strike="noStrike" dirty="0">
                <a:solidFill>
                  <a:srgbClr val="000000"/>
                </a:solidFill>
                <a:effectLst/>
                <a:highlight>
                  <a:srgbClr val="FFFFFF"/>
                </a:highlight>
                <a:latin typeface="Open Sans" panose="020B0606030504020204" pitchFamily="34" charset="0"/>
              </a:rPr>
              <a:t>Az ELTE szakértői elsősorban a kutatási tevékenységekben közreműködnek</a:t>
            </a:r>
            <a:r>
              <a:rPr lang="hu-HU" sz="1000" b="0" i="0" dirty="0">
                <a:solidFill>
                  <a:srgbClr val="000000"/>
                </a:solidFill>
                <a:effectLst/>
                <a:highlight>
                  <a:srgbClr val="FFFFFF"/>
                </a:highlight>
                <a:latin typeface="Open Sans" panose="020B0606030504020204" pitchFamily="34" charset="0"/>
              </a:rPr>
              <a:t>; a hallgatói felkészítés és </a:t>
            </a:r>
            <a:r>
              <a:rPr lang="hu-HU" sz="1000" b="0" i="0" dirty="0" err="1">
                <a:solidFill>
                  <a:srgbClr val="000000"/>
                </a:solidFill>
                <a:effectLst/>
                <a:highlight>
                  <a:srgbClr val="FFFFFF"/>
                </a:highlight>
                <a:latin typeface="Open Sans" panose="020B0606030504020204" pitchFamily="34" charset="0"/>
              </a:rPr>
              <a:t>utánkövetés</a:t>
            </a:r>
            <a:r>
              <a:rPr lang="hu-HU" sz="1000" b="0" i="0" dirty="0">
                <a:solidFill>
                  <a:srgbClr val="000000"/>
                </a:solidFill>
                <a:effectLst/>
                <a:highlight>
                  <a:srgbClr val="FFFFFF"/>
                </a:highlight>
                <a:latin typeface="Open Sans" panose="020B0606030504020204" pitchFamily="34" charset="0"/>
              </a:rPr>
              <a:t> előkészítéseként a szakirodalmi áttekintésben, illetve a tréning modulok fejlesztésében vállalnak szerepet a többi partnerrel együtt.</a:t>
            </a:r>
          </a:p>
          <a:p>
            <a:r>
              <a:rPr lang="hu-HU" sz="1000" b="0" i="0" dirty="0">
                <a:solidFill>
                  <a:srgbClr val="000000"/>
                </a:solidFill>
                <a:effectLst/>
                <a:highlight>
                  <a:srgbClr val="FFFFFF"/>
                </a:highlight>
                <a:latin typeface="Open Sans" panose="020B0606030504020204" pitchFamily="34" charset="0"/>
              </a:rPr>
              <a:t>A projekt szakmai megvalósításában a </a:t>
            </a:r>
            <a:r>
              <a:rPr lang="hu-HU" sz="1000" b="1" i="0" u="none" strike="noStrike" dirty="0">
                <a:solidFill>
                  <a:srgbClr val="337AB7"/>
                </a:solidFill>
                <a:effectLst/>
                <a:highlight>
                  <a:srgbClr val="FFFFFF"/>
                </a:highlight>
                <a:latin typeface="Open Sans" panose="020B0606030504020204" pitchFamily="34" charset="0"/>
                <a:hlinkClick r:id="rId3"/>
              </a:rPr>
              <a:t>Pedagógiai és Pszichológiai Kar Interkulturális Pszichológiai és Pedagógiai Intézet</a:t>
            </a:r>
            <a:r>
              <a:rPr lang="hu-HU" sz="1000" b="0" i="0" dirty="0">
                <a:solidFill>
                  <a:srgbClr val="000000"/>
                </a:solidFill>
                <a:effectLst/>
                <a:highlight>
                  <a:srgbClr val="FFFFFF"/>
                </a:highlight>
                <a:latin typeface="Open Sans" panose="020B0606030504020204" pitchFamily="34" charset="0"/>
              </a:rPr>
              <a:t> munkatársai közreműködnek: </a:t>
            </a:r>
            <a:r>
              <a:rPr lang="hu-HU" sz="1000" b="1" i="0" u="none" strike="noStrike" dirty="0">
                <a:solidFill>
                  <a:srgbClr val="337AB7"/>
                </a:solidFill>
                <a:effectLst/>
                <a:highlight>
                  <a:srgbClr val="FFFFFF"/>
                </a:highlight>
                <a:latin typeface="Open Sans" panose="020B0606030504020204" pitchFamily="34" charset="0"/>
                <a:hlinkClick r:id="rId4"/>
              </a:rPr>
              <a:t>Dr. Nguyen Luu Lan Anh</a:t>
            </a:r>
            <a:r>
              <a:rPr lang="hu-HU" sz="1000" b="0" i="0" dirty="0">
                <a:solidFill>
                  <a:srgbClr val="000000"/>
                </a:solidFill>
                <a:effectLst/>
                <a:highlight>
                  <a:srgbClr val="FFFFFF"/>
                </a:highlight>
                <a:latin typeface="Open Sans" panose="020B0606030504020204" pitchFamily="34" charset="0"/>
              </a:rPr>
              <a:t> egyetemi tanár és </a:t>
            </a:r>
            <a:r>
              <a:rPr lang="hu-HU" sz="1000" b="1" i="0" u="none" strike="noStrike" dirty="0">
                <a:solidFill>
                  <a:srgbClr val="337AB7"/>
                </a:solidFill>
                <a:effectLst/>
                <a:highlight>
                  <a:srgbClr val="FFFFFF"/>
                </a:highlight>
                <a:latin typeface="Open Sans" panose="020B0606030504020204" pitchFamily="34" charset="0"/>
                <a:hlinkClick r:id="rId5"/>
              </a:rPr>
              <a:t>Dr. Kovács Mónika</a:t>
            </a:r>
            <a:r>
              <a:rPr lang="hu-HU" sz="1000" b="0" i="0" dirty="0">
                <a:solidFill>
                  <a:srgbClr val="000000"/>
                </a:solidFill>
                <a:effectLst/>
                <a:highlight>
                  <a:srgbClr val="FFFFFF"/>
                </a:highlight>
                <a:latin typeface="Open Sans" panose="020B0606030504020204" pitchFamily="34" charset="0"/>
              </a:rPr>
              <a:t> habilitált egyetemi docens.</a:t>
            </a:r>
          </a:p>
        </p:txBody>
      </p:sp>
      <p:sp>
        <p:nvSpPr>
          <p:cNvPr id="11" name="Szövegdoboz 10">
            <a:extLst>
              <a:ext uri="{FF2B5EF4-FFF2-40B4-BE49-F238E27FC236}">
                <a16:creationId xmlns:a16="http://schemas.microsoft.com/office/drawing/2014/main" id="{06CC1598-7D14-6502-6FA7-D3B3A3B6FCF8}"/>
              </a:ext>
            </a:extLst>
          </p:cNvPr>
          <p:cNvSpPr txBox="1"/>
          <p:nvPr/>
        </p:nvSpPr>
        <p:spPr>
          <a:xfrm>
            <a:off x="838200" y="4789324"/>
            <a:ext cx="9387348" cy="1477328"/>
          </a:xfrm>
          <a:prstGeom prst="rect">
            <a:avLst/>
          </a:prstGeom>
          <a:noFill/>
        </p:spPr>
        <p:txBody>
          <a:bodyPr wrap="square">
            <a:spAutoFit/>
          </a:bodyPr>
          <a:lstStyle/>
          <a:p>
            <a:r>
              <a:rPr lang="hu-HU" sz="1000" b="1" i="0" u="none" strike="noStrike" dirty="0">
                <a:solidFill>
                  <a:srgbClr val="000000"/>
                </a:solidFill>
                <a:effectLst/>
                <a:highlight>
                  <a:srgbClr val="FFFFFF"/>
                </a:highlight>
                <a:latin typeface="Open Sans" panose="020B0606030504020204" pitchFamily="34" charset="0"/>
              </a:rPr>
              <a:t>PUSH*BACK*LASH</a:t>
            </a:r>
            <a:br>
              <a:rPr lang="hu-HU" sz="1000" b="1" i="0" u="none" strike="noStrike" dirty="0">
                <a:solidFill>
                  <a:srgbClr val="000000"/>
                </a:solidFill>
                <a:effectLst/>
                <a:highlight>
                  <a:srgbClr val="FFFFFF"/>
                </a:highlight>
                <a:latin typeface="Open Sans" panose="020B0606030504020204" pitchFamily="34" charset="0"/>
              </a:rPr>
            </a:br>
            <a:r>
              <a:rPr lang="hu-HU" sz="1000" b="1" i="0" u="none" strike="noStrike" dirty="0" err="1">
                <a:solidFill>
                  <a:srgbClr val="000000"/>
                </a:solidFill>
                <a:effectLst/>
                <a:highlight>
                  <a:srgbClr val="FFFFFF"/>
                </a:highlight>
                <a:latin typeface="Open Sans" panose="020B0606030504020204" pitchFamily="34" charset="0"/>
              </a:rPr>
              <a:t>Horizon</a:t>
            </a:r>
            <a:r>
              <a:rPr lang="hu-HU" sz="1000" b="1" i="0" u="none" strike="noStrike" dirty="0">
                <a:solidFill>
                  <a:srgbClr val="000000"/>
                </a:solidFill>
                <a:effectLst/>
                <a:highlight>
                  <a:srgbClr val="FFFFFF"/>
                </a:highlight>
                <a:latin typeface="Open Sans" panose="020B0606030504020204" pitchFamily="34" charset="0"/>
              </a:rPr>
              <a:t> Europe (2023.01.01 - 2025.12.31.)</a:t>
            </a:r>
            <a:endParaRPr lang="hu-HU" sz="1000" b="0" i="0" dirty="0">
              <a:solidFill>
                <a:srgbClr val="000000"/>
              </a:solidFill>
              <a:effectLst/>
              <a:highlight>
                <a:srgbClr val="FFFFFF"/>
              </a:highlight>
              <a:latin typeface="Open Sans" panose="020B0606030504020204" pitchFamily="34" charset="0"/>
            </a:endParaRPr>
          </a:p>
          <a:p>
            <a:r>
              <a:rPr lang="hu-HU" sz="1000" b="0" i="0" dirty="0">
                <a:solidFill>
                  <a:srgbClr val="000000"/>
                </a:solidFill>
                <a:effectLst/>
                <a:highlight>
                  <a:srgbClr val="FFFFFF"/>
                </a:highlight>
                <a:latin typeface="Open Sans" panose="020B0606030504020204" pitchFamily="34" charset="0"/>
              </a:rPr>
              <a:t>Az ELTE PPK Interkulturális Pszichológiai és Pedagógiai Intézetének munkatársai, </a:t>
            </a:r>
            <a:r>
              <a:rPr lang="hu-HU" sz="1000" b="1" i="0" u="none" strike="noStrike" dirty="0">
                <a:solidFill>
                  <a:srgbClr val="337AB7"/>
                </a:solidFill>
                <a:effectLst/>
                <a:highlight>
                  <a:srgbClr val="FFFFFF"/>
                </a:highlight>
                <a:latin typeface="Open Sans" panose="020B0606030504020204" pitchFamily="34" charset="0"/>
                <a:hlinkClick r:id="rId5"/>
              </a:rPr>
              <a:t>Kovács Mónika</a:t>
            </a:r>
            <a:r>
              <a:rPr lang="hu-HU" sz="1000" b="0" i="0" dirty="0">
                <a:solidFill>
                  <a:srgbClr val="000000"/>
                </a:solidFill>
                <a:effectLst/>
                <a:highlight>
                  <a:srgbClr val="FFFFFF"/>
                </a:highlight>
                <a:latin typeface="Open Sans" panose="020B0606030504020204" pitchFamily="34" charset="0"/>
              </a:rPr>
              <a:t> és </a:t>
            </a:r>
            <a:r>
              <a:rPr lang="hu-HU" sz="1000" b="1" i="0" u="none" strike="noStrike" dirty="0">
                <a:solidFill>
                  <a:srgbClr val="337AB7"/>
                </a:solidFill>
                <a:effectLst/>
                <a:highlight>
                  <a:srgbClr val="FFFFFF"/>
                </a:highlight>
                <a:latin typeface="Open Sans" panose="020B0606030504020204" pitchFamily="34" charset="0"/>
                <a:hlinkClick r:id="rId6"/>
              </a:rPr>
              <a:t>Vidra Zsuzsanna</a:t>
            </a:r>
            <a:r>
              <a:rPr lang="hu-HU" sz="1000" b="0" i="0" dirty="0">
                <a:solidFill>
                  <a:srgbClr val="000000"/>
                </a:solidFill>
                <a:effectLst/>
                <a:highlight>
                  <a:srgbClr val="FFFFFF"/>
                </a:highlight>
                <a:latin typeface="Open Sans" panose="020B0606030504020204" pitchFamily="34" charset="0"/>
              </a:rPr>
              <a:t> sikerrel pályáztak a Paris-</a:t>
            </a:r>
            <a:r>
              <a:rPr lang="hu-HU" sz="1000" b="0" i="0" dirty="0" err="1">
                <a:solidFill>
                  <a:srgbClr val="000000"/>
                </a:solidFill>
                <a:effectLst/>
                <a:highlight>
                  <a:srgbClr val="FFFFFF"/>
                </a:highlight>
                <a:latin typeface="Open Sans" panose="020B0606030504020204" pitchFamily="34" charset="0"/>
              </a:rPr>
              <a:t>Lodron</a:t>
            </a:r>
            <a:r>
              <a:rPr lang="hu-HU" sz="1000" b="0" i="0" dirty="0">
                <a:solidFill>
                  <a:srgbClr val="000000"/>
                </a:solidFill>
                <a:effectLst/>
                <a:highlight>
                  <a:srgbClr val="FFFFFF"/>
                </a:highlight>
                <a:latin typeface="Open Sans" panose="020B0606030504020204" pitchFamily="34" charset="0"/>
              </a:rPr>
              <a:t> University of Salzburg (PLUS) által vezetett konzorciummal az Európai Unió Horizon2020 kutatási pályázatán. A 11 egyetemet és kutatóintézetet tömörítő nemzetközi együttműködés „Anti-gender </a:t>
            </a:r>
            <a:r>
              <a:rPr lang="hu-HU" sz="1000" b="0" i="0" dirty="0" err="1">
                <a:solidFill>
                  <a:srgbClr val="000000"/>
                </a:solidFill>
                <a:effectLst/>
                <a:highlight>
                  <a:srgbClr val="FFFFFF"/>
                </a:highlight>
                <a:latin typeface="Open Sans" panose="020B0606030504020204" pitchFamily="34" charset="0"/>
              </a:rPr>
              <a:t>backlash</a:t>
            </a:r>
            <a:r>
              <a:rPr lang="hu-HU" sz="1000" b="0" i="0" dirty="0">
                <a:solidFill>
                  <a:srgbClr val="000000"/>
                </a:solidFill>
                <a:effectLst/>
                <a:highlight>
                  <a:srgbClr val="FFFFFF"/>
                </a:highlight>
                <a:latin typeface="Open Sans" panose="020B0606030504020204" pitchFamily="34" charset="0"/>
              </a:rPr>
              <a:t> and </a:t>
            </a:r>
            <a:r>
              <a:rPr lang="hu-HU" sz="1000" b="0" i="0" dirty="0" err="1">
                <a:solidFill>
                  <a:srgbClr val="000000"/>
                </a:solidFill>
                <a:effectLst/>
                <a:highlight>
                  <a:srgbClr val="FFFFFF"/>
                </a:highlight>
                <a:latin typeface="Open Sans" panose="020B0606030504020204" pitchFamily="34" charset="0"/>
              </a:rPr>
              <a:t>democratic</a:t>
            </a:r>
            <a:r>
              <a:rPr lang="hu-HU" sz="1000" b="0" i="0" dirty="0">
                <a:solidFill>
                  <a:srgbClr val="000000"/>
                </a:solidFill>
                <a:effectLst/>
                <a:highlight>
                  <a:srgbClr val="FFFFFF"/>
                </a:highlight>
                <a:latin typeface="Open Sans" panose="020B0606030504020204" pitchFamily="34" charset="0"/>
              </a:rPr>
              <a:t> </a:t>
            </a:r>
            <a:r>
              <a:rPr lang="hu-HU" sz="1000" b="0" i="0" dirty="0" err="1">
                <a:solidFill>
                  <a:srgbClr val="000000"/>
                </a:solidFill>
                <a:effectLst/>
                <a:highlight>
                  <a:srgbClr val="FFFFFF"/>
                </a:highlight>
                <a:latin typeface="Open Sans" panose="020B0606030504020204" pitchFamily="34" charset="0"/>
              </a:rPr>
              <a:t>pushback</a:t>
            </a:r>
            <a:r>
              <a:rPr lang="hu-HU" sz="1000" b="0" i="0" dirty="0">
                <a:solidFill>
                  <a:srgbClr val="000000"/>
                </a:solidFill>
                <a:effectLst/>
                <a:highlight>
                  <a:srgbClr val="FFFFFF"/>
                </a:highlight>
                <a:latin typeface="Open Sans" panose="020B0606030504020204" pitchFamily="34" charset="0"/>
              </a:rPr>
              <a:t>” kutatási projektjében a feminizmus és a nemek közti egyenlőség visszaesését és azok demokráciára gyakorolt hatásait kutatják. Ezen belül a projekt vizsgálja a közösségi médiában megjelenő gyűlöletbeszédet, az egyenlőség-ellenes politikai és parlamenti vitákat, és az állampolgárok demokráciára és feminizmusra vonatkozó attitűdjeit.</a:t>
            </a:r>
          </a:p>
          <a:p>
            <a:r>
              <a:rPr lang="hu-HU" sz="1000" b="0" i="0" dirty="0">
                <a:solidFill>
                  <a:srgbClr val="000000"/>
                </a:solidFill>
                <a:effectLst/>
                <a:highlight>
                  <a:srgbClr val="FFFFFF"/>
                </a:highlight>
                <a:latin typeface="Open Sans" panose="020B0606030504020204" pitchFamily="34" charset="0"/>
              </a:rPr>
              <a:t>Témavezető: Kovács Mónika</a:t>
            </a:r>
            <a:br>
              <a:rPr lang="hu-HU" sz="1000" b="0" i="0" dirty="0">
                <a:solidFill>
                  <a:srgbClr val="000000"/>
                </a:solidFill>
                <a:effectLst/>
                <a:highlight>
                  <a:srgbClr val="FFFFFF"/>
                </a:highlight>
                <a:latin typeface="Open Sans" panose="020B0606030504020204" pitchFamily="34" charset="0"/>
              </a:rPr>
            </a:br>
            <a:r>
              <a:rPr lang="hu-HU" sz="1000" b="0" i="0" dirty="0">
                <a:solidFill>
                  <a:srgbClr val="000000"/>
                </a:solidFill>
                <a:effectLst/>
                <a:highlight>
                  <a:srgbClr val="FFFFFF"/>
                </a:highlight>
                <a:latin typeface="Open Sans" panose="020B0606030504020204" pitchFamily="34" charset="0"/>
              </a:rPr>
              <a:t>Projektvezető: Paris-</a:t>
            </a:r>
            <a:r>
              <a:rPr lang="hu-HU" sz="1000" b="0" i="0" dirty="0" err="1">
                <a:solidFill>
                  <a:srgbClr val="000000"/>
                </a:solidFill>
                <a:effectLst/>
                <a:highlight>
                  <a:srgbClr val="FFFFFF"/>
                </a:highlight>
                <a:latin typeface="Open Sans" panose="020B0606030504020204" pitchFamily="34" charset="0"/>
              </a:rPr>
              <a:t>Lodron</a:t>
            </a:r>
            <a:r>
              <a:rPr lang="hu-HU" sz="1000" b="0" i="0" dirty="0">
                <a:solidFill>
                  <a:srgbClr val="000000"/>
                </a:solidFill>
                <a:effectLst/>
                <a:highlight>
                  <a:srgbClr val="FFFFFF"/>
                </a:highlight>
                <a:latin typeface="Open Sans" panose="020B0606030504020204" pitchFamily="34" charset="0"/>
              </a:rPr>
              <a:t> </a:t>
            </a:r>
            <a:r>
              <a:rPr lang="hu-HU" sz="1000" b="0" i="0" dirty="0" err="1">
                <a:solidFill>
                  <a:srgbClr val="000000"/>
                </a:solidFill>
                <a:effectLst/>
                <a:highlight>
                  <a:srgbClr val="FFFFFF"/>
                </a:highlight>
                <a:latin typeface="Open Sans" panose="020B0606030504020204" pitchFamily="34" charset="0"/>
              </a:rPr>
              <a:t>Universität</a:t>
            </a:r>
            <a:r>
              <a:rPr lang="hu-HU" sz="1000" b="0" i="0" dirty="0">
                <a:solidFill>
                  <a:srgbClr val="000000"/>
                </a:solidFill>
                <a:effectLst/>
                <a:highlight>
                  <a:srgbClr val="FFFFFF"/>
                </a:highlight>
                <a:latin typeface="Open Sans" panose="020B0606030504020204" pitchFamily="34" charset="0"/>
              </a:rPr>
              <a:t> Salzburg</a:t>
            </a:r>
          </a:p>
        </p:txBody>
      </p:sp>
    </p:spTree>
    <p:extLst>
      <p:ext uri="{BB962C8B-B14F-4D97-AF65-F5344CB8AC3E}">
        <p14:creationId xmlns:p14="http://schemas.microsoft.com/office/powerpoint/2010/main" val="101307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 helye 2">
            <a:extLst>
              <a:ext uri="{FF2B5EF4-FFF2-40B4-BE49-F238E27FC236}">
                <a16:creationId xmlns:a16="http://schemas.microsoft.com/office/drawing/2014/main" id="{0DB0C674-3F5A-F971-4C2A-C71CCC5E8C47}"/>
              </a:ext>
            </a:extLst>
          </p:cNvPr>
          <p:cNvSpPr>
            <a:spLocks noGrp="1"/>
          </p:cNvSpPr>
          <p:nvPr>
            <p:ph type="body" idx="16"/>
          </p:nvPr>
        </p:nvSpPr>
        <p:spPr>
          <a:xfrm>
            <a:off x="838200" y="723315"/>
            <a:ext cx="10515598" cy="529404"/>
          </a:xfrm>
        </p:spPr>
        <p:txBody>
          <a:bodyPr/>
          <a:lstStyle/>
          <a:p>
            <a:r>
              <a:rPr lang="hu-HU" dirty="0" err="1">
                <a:solidFill>
                  <a:schemeClr val="tx1"/>
                </a:solidFill>
              </a:rPr>
              <a:t>Researches</a:t>
            </a:r>
            <a:r>
              <a:rPr lang="hu-HU" dirty="0">
                <a:solidFill>
                  <a:schemeClr val="tx1"/>
                </a:solidFill>
              </a:rPr>
              <a:t> and </a:t>
            </a:r>
            <a:r>
              <a:rPr lang="hu-HU" dirty="0" err="1">
                <a:solidFill>
                  <a:schemeClr val="tx1"/>
                </a:solidFill>
              </a:rPr>
              <a:t>ongoing</a:t>
            </a:r>
            <a:r>
              <a:rPr lang="hu-HU" dirty="0">
                <a:solidFill>
                  <a:schemeClr val="tx1"/>
                </a:solidFill>
              </a:rPr>
              <a:t> </a:t>
            </a:r>
            <a:r>
              <a:rPr lang="hu-HU" dirty="0" err="1">
                <a:solidFill>
                  <a:schemeClr val="tx1"/>
                </a:solidFill>
              </a:rPr>
              <a:t>projects</a:t>
            </a:r>
            <a:endParaRPr lang="hu-HU" dirty="0">
              <a:solidFill>
                <a:schemeClr val="tx1"/>
              </a:solidFill>
            </a:endParaRPr>
          </a:p>
        </p:txBody>
      </p:sp>
      <p:sp>
        <p:nvSpPr>
          <p:cNvPr id="8" name="Táblázat helye 1">
            <a:extLst>
              <a:ext uri="{FF2B5EF4-FFF2-40B4-BE49-F238E27FC236}">
                <a16:creationId xmlns:a16="http://schemas.microsoft.com/office/drawing/2014/main" id="{9114D44E-A14C-B759-E6D6-7E9B65B14F8C}"/>
              </a:ext>
            </a:extLst>
          </p:cNvPr>
          <p:cNvSpPr txBox="1">
            <a:spLocks/>
          </p:cNvSpPr>
          <p:nvPr/>
        </p:nvSpPr>
        <p:spPr>
          <a:xfrm>
            <a:off x="835791" y="1579457"/>
            <a:ext cx="10515598" cy="3855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solidFill>
                  <a:srgbClr val="000000"/>
                </a:solidFill>
              </a:rPr>
              <a:t>PUSH*BACK*LASH</a:t>
            </a:r>
            <a:r>
              <a:rPr lang="hu-HU" sz="1500" b="1" dirty="0">
                <a:solidFill>
                  <a:srgbClr val="000000"/>
                </a:solidFill>
              </a:rPr>
              <a:t> - </a:t>
            </a:r>
            <a:r>
              <a:rPr lang="en-US" sz="1500" b="1" dirty="0">
                <a:solidFill>
                  <a:srgbClr val="000000"/>
                </a:solidFill>
              </a:rPr>
              <a:t>Horizon Europe</a:t>
            </a:r>
            <a:br>
              <a:rPr lang="hu-HU" sz="1500" dirty="0">
                <a:solidFill>
                  <a:srgbClr val="000000"/>
                </a:solidFill>
              </a:rPr>
            </a:br>
            <a:r>
              <a:rPr lang="hu-HU" sz="1200" dirty="0" err="1">
                <a:solidFill>
                  <a:srgbClr val="000000"/>
                </a:solidFill>
              </a:rPr>
              <a:t>Teamleader</a:t>
            </a:r>
            <a:r>
              <a:rPr lang="hu-HU" sz="1200" dirty="0">
                <a:solidFill>
                  <a:srgbClr val="000000"/>
                </a:solidFill>
              </a:rPr>
              <a:t>: Mónika Kovács, Zsuzsa Vidra</a:t>
            </a:r>
            <a:br>
              <a:rPr lang="hu-HU" sz="1200" dirty="0"/>
            </a:br>
            <a:r>
              <a:rPr lang="hu-HU" sz="1200" dirty="0">
                <a:solidFill>
                  <a:srgbClr val="000000"/>
                </a:solidFill>
              </a:rPr>
              <a:t>Project </a:t>
            </a:r>
            <a:r>
              <a:rPr lang="hu-HU" sz="1200" dirty="0" err="1">
                <a:solidFill>
                  <a:srgbClr val="000000"/>
                </a:solidFill>
              </a:rPr>
              <a:t>leader</a:t>
            </a:r>
            <a:r>
              <a:rPr lang="hu-HU" sz="1200" dirty="0">
                <a:solidFill>
                  <a:srgbClr val="000000"/>
                </a:solidFill>
              </a:rPr>
              <a:t>: Paris-</a:t>
            </a:r>
            <a:r>
              <a:rPr lang="hu-HU" sz="1200" dirty="0" err="1">
                <a:solidFill>
                  <a:srgbClr val="000000"/>
                </a:solidFill>
              </a:rPr>
              <a:t>Lodron</a:t>
            </a:r>
            <a:r>
              <a:rPr lang="hu-HU" sz="1200" dirty="0">
                <a:solidFill>
                  <a:srgbClr val="000000"/>
                </a:solidFill>
              </a:rPr>
              <a:t> </a:t>
            </a:r>
            <a:r>
              <a:rPr lang="hu-HU" sz="1200" dirty="0" err="1">
                <a:solidFill>
                  <a:srgbClr val="000000"/>
                </a:solidFill>
              </a:rPr>
              <a:t>Universität</a:t>
            </a:r>
            <a:r>
              <a:rPr lang="hu-HU" sz="1200" dirty="0">
                <a:solidFill>
                  <a:srgbClr val="000000"/>
                </a:solidFill>
              </a:rPr>
              <a:t> Salzburg</a:t>
            </a:r>
          </a:p>
          <a:p>
            <a:endParaRPr lang="hu-HU" sz="1500" dirty="0"/>
          </a:p>
          <a:p>
            <a:r>
              <a:rPr lang="en-US" sz="1500" b="1" dirty="0">
                <a:solidFill>
                  <a:srgbClr val="000000"/>
                </a:solidFill>
                <a:highlight>
                  <a:srgbClr val="FFFFFF"/>
                </a:highlight>
                <a:latin typeface="Open Sans" panose="020B0606030504020204" pitchFamily="34" charset="0"/>
              </a:rPr>
              <a:t>Social trust, participation, and perceived risks associated with shared mobility services. </a:t>
            </a:r>
            <a:br>
              <a:rPr lang="hu-HU" sz="1500" b="1" dirty="0">
                <a:solidFill>
                  <a:srgbClr val="000000"/>
                </a:solidFill>
                <a:highlight>
                  <a:srgbClr val="FFFFFF"/>
                </a:highlight>
                <a:latin typeface="Open Sans" panose="020B0606030504020204" pitchFamily="34" charset="0"/>
              </a:rPr>
            </a:br>
            <a:r>
              <a:rPr lang="en-US" sz="1500" b="1" dirty="0">
                <a:solidFill>
                  <a:srgbClr val="000000"/>
                </a:solidFill>
                <a:highlight>
                  <a:srgbClr val="FFFFFF"/>
                </a:highlight>
                <a:latin typeface="Open Sans" panose="020B0606030504020204" pitchFamily="34" charset="0"/>
              </a:rPr>
              <a:t>How to promote participation in shared mobility services in Hungary?</a:t>
            </a:r>
            <a:endParaRPr lang="hu-HU" sz="1500" b="1" dirty="0">
              <a:solidFill>
                <a:srgbClr val="000000"/>
              </a:solidFill>
              <a:highlight>
                <a:srgbClr val="FFFFFF"/>
              </a:highlight>
              <a:latin typeface="Open Sans" panose="020B0606030504020204" pitchFamily="34" charset="0"/>
            </a:endParaRPr>
          </a:p>
          <a:p>
            <a:r>
              <a:rPr lang="en-US" sz="1200" dirty="0">
                <a:solidFill>
                  <a:srgbClr val="000000"/>
                </a:solidFill>
                <a:highlight>
                  <a:srgbClr val="FFFFFF"/>
                </a:highlight>
                <a:latin typeface="Open Sans" panose="020B0606030504020204" pitchFamily="34" charset="0"/>
              </a:rPr>
              <a:t>Research Leaders: Dr. Borbála Simonovits, Habil. Associate Professor of </a:t>
            </a:r>
            <a:br>
              <a:rPr lang="hu-HU" sz="1200" dirty="0">
                <a:solidFill>
                  <a:srgbClr val="000000"/>
                </a:solidFill>
                <a:highlight>
                  <a:srgbClr val="FFFFFF"/>
                </a:highlight>
                <a:latin typeface="Open Sans" panose="020B0606030504020204" pitchFamily="34" charset="0"/>
              </a:rPr>
            </a:br>
            <a:r>
              <a:rPr lang="en-US" sz="1200" dirty="0">
                <a:solidFill>
                  <a:srgbClr val="000000"/>
                </a:solidFill>
                <a:highlight>
                  <a:srgbClr val="FFFFFF"/>
                </a:highlight>
                <a:latin typeface="Open Sans" panose="020B0606030504020204" pitchFamily="34" charset="0"/>
              </a:rPr>
              <a:t>Intercultural Psychology and Pedagogy at the Faculty of Education and Psychology of Eötvös </a:t>
            </a:r>
            <a:r>
              <a:rPr lang="en-US" sz="1200" dirty="0" err="1">
                <a:solidFill>
                  <a:srgbClr val="000000"/>
                </a:solidFill>
                <a:highlight>
                  <a:srgbClr val="FFFFFF"/>
                </a:highlight>
                <a:latin typeface="Open Sans" panose="020B0606030504020204" pitchFamily="34" charset="0"/>
              </a:rPr>
              <a:t>Loránd</a:t>
            </a:r>
            <a:r>
              <a:rPr lang="en-US" sz="1200" dirty="0">
                <a:solidFill>
                  <a:srgbClr val="000000"/>
                </a:solidFill>
                <a:highlight>
                  <a:srgbClr val="FFFFFF"/>
                </a:highlight>
                <a:latin typeface="Open Sans" panose="020B0606030504020204" pitchFamily="34" charset="0"/>
              </a:rPr>
              <a:t> University (ELTE), </a:t>
            </a:r>
            <a:br>
              <a:rPr lang="hu-HU" sz="1200" dirty="0">
                <a:solidFill>
                  <a:srgbClr val="000000"/>
                </a:solidFill>
                <a:highlight>
                  <a:srgbClr val="FFFFFF"/>
                </a:highlight>
                <a:latin typeface="Open Sans" panose="020B0606030504020204" pitchFamily="34" charset="0"/>
              </a:rPr>
            </a:br>
            <a:r>
              <a:rPr lang="en-US" sz="1200" dirty="0">
                <a:solidFill>
                  <a:srgbClr val="000000"/>
                </a:solidFill>
                <a:highlight>
                  <a:srgbClr val="FFFFFF"/>
                </a:highlight>
                <a:latin typeface="Open Sans" panose="020B0606030504020204" pitchFamily="34" charset="0"/>
              </a:rPr>
              <a:t>and Prof. Csaba </a:t>
            </a:r>
            <a:r>
              <a:rPr lang="en-US" sz="1200" dirty="0" err="1">
                <a:solidFill>
                  <a:srgbClr val="000000"/>
                </a:solidFill>
                <a:highlight>
                  <a:srgbClr val="FFFFFF"/>
                </a:highlight>
                <a:latin typeface="Open Sans" panose="020B0606030504020204" pitchFamily="34" charset="0"/>
              </a:rPr>
              <a:t>Csiszár</a:t>
            </a:r>
            <a:r>
              <a:rPr lang="en-US" sz="1200" dirty="0">
                <a:solidFill>
                  <a:srgbClr val="000000"/>
                </a:solidFill>
                <a:highlight>
                  <a:srgbClr val="FFFFFF"/>
                </a:highlight>
                <a:latin typeface="Open Sans" panose="020B0606030504020204" pitchFamily="34" charset="0"/>
              </a:rPr>
              <a:t>, Professor at the Department of Transportation Technology and Transportation Economics, </a:t>
            </a:r>
            <a:br>
              <a:rPr lang="hu-HU" sz="1200" dirty="0">
                <a:solidFill>
                  <a:srgbClr val="000000"/>
                </a:solidFill>
                <a:highlight>
                  <a:srgbClr val="FFFFFF"/>
                </a:highlight>
                <a:latin typeface="Open Sans" panose="020B0606030504020204" pitchFamily="34" charset="0"/>
              </a:rPr>
            </a:br>
            <a:r>
              <a:rPr lang="en-US" sz="1200" dirty="0">
                <a:solidFill>
                  <a:srgbClr val="000000"/>
                </a:solidFill>
                <a:highlight>
                  <a:srgbClr val="FFFFFF"/>
                </a:highlight>
                <a:latin typeface="Open Sans" panose="020B0606030504020204" pitchFamily="34" charset="0"/>
              </a:rPr>
              <a:t>Faculty of Transportation Engineering and Vehicle Engineering, Budapest University of Technology and Economics (BME)</a:t>
            </a:r>
            <a:endParaRPr lang="hu-HU" sz="1200" dirty="0">
              <a:solidFill>
                <a:srgbClr val="000000"/>
              </a:solidFill>
              <a:highlight>
                <a:srgbClr val="FFFFFF"/>
              </a:highlight>
              <a:latin typeface="Open Sans" panose="020B0606030504020204" pitchFamily="34" charset="0"/>
            </a:endParaRPr>
          </a:p>
          <a:p>
            <a:endParaRPr lang="hu-HU" sz="1000" b="1" dirty="0">
              <a:solidFill>
                <a:srgbClr val="000000"/>
              </a:solidFill>
              <a:highlight>
                <a:srgbClr val="FFFFFF"/>
              </a:highlight>
              <a:latin typeface="Open Sans" panose="020B0606030504020204" pitchFamily="34" charset="0"/>
            </a:endParaRPr>
          </a:p>
          <a:p>
            <a:r>
              <a:rPr lang="en-US" sz="1500" b="1" dirty="0">
                <a:solidFill>
                  <a:srgbClr val="000000"/>
                </a:solidFill>
                <a:highlight>
                  <a:srgbClr val="FFFFFF"/>
                </a:highlight>
                <a:latin typeface="Open Sans" panose="020B0606030504020204" pitchFamily="34" charset="0"/>
              </a:rPr>
              <a:t>PADMICA (Scalable and Low-Resource Preparation and Debriefing Modules for Students’ Intercultural Competence Development Abroad) aims to foster outgoing students’ intercultural competencies by developing training modules for intercultural preparation and debriefing of mobility</a:t>
            </a:r>
            <a:endParaRPr lang="hu-HU" sz="1500" b="1" dirty="0">
              <a:solidFill>
                <a:srgbClr val="000000"/>
              </a:solidFill>
              <a:highlight>
                <a:srgbClr val="FFFFFF"/>
              </a:highlight>
              <a:latin typeface="Open Sans" panose="020B0606030504020204" pitchFamily="34" charset="0"/>
            </a:endParaRPr>
          </a:p>
          <a:p>
            <a:r>
              <a:rPr lang="en-US" sz="1200" dirty="0">
                <a:solidFill>
                  <a:srgbClr val="000000"/>
                </a:solidFill>
                <a:highlight>
                  <a:srgbClr val="FFFFFF"/>
                </a:highlight>
                <a:latin typeface="Open Sans" panose="020B0606030504020204" pitchFamily="34" charset="0"/>
              </a:rPr>
              <a:t>Colleagues from </a:t>
            </a:r>
            <a:r>
              <a:rPr lang="en-US" sz="1200" b="1" dirty="0">
                <a:solidFill>
                  <a:srgbClr val="337AB7"/>
                </a:solidFill>
                <a:highlight>
                  <a:srgbClr val="FFFFFF"/>
                </a:highlight>
                <a:latin typeface="Open Sans" panose="020B0606030504020204" pitchFamily="34" charset="0"/>
                <a:hlinkClick r:id="rId2"/>
              </a:rPr>
              <a:t>Institute of Intercultural Psychology and Education</a:t>
            </a:r>
            <a:r>
              <a:rPr lang="en-US" sz="1200" dirty="0">
                <a:solidFill>
                  <a:srgbClr val="000000"/>
                </a:solidFill>
                <a:highlight>
                  <a:srgbClr val="FFFFFF"/>
                </a:highlight>
                <a:latin typeface="Open Sans" panose="020B0606030504020204" pitchFamily="34" charset="0"/>
              </a:rPr>
              <a:t> work on the project implementation: Professor </a:t>
            </a:r>
            <a:r>
              <a:rPr lang="en-US" sz="1200" b="1" dirty="0">
                <a:solidFill>
                  <a:srgbClr val="337AB7"/>
                </a:solidFill>
                <a:highlight>
                  <a:srgbClr val="FFFFFF"/>
                </a:highlight>
                <a:latin typeface="Open Sans" panose="020B0606030504020204" pitchFamily="34" charset="0"/>
                <a:hlinkClick r:id="rId3"/>
              </a:rPr>
              <a:t>Lan Anh Nguyen Luu</a:t>
            </a:r>
            <a:r>
              <a:rPr lang="en-US" sz="1200" dirty="0">
                <a:solidFill>
                  <a:srgbClr val="000000"/>
                </a:solidFill>
                <a:highlight>
                  <a:srgbClr val="FFFFFF"/>
                </a:highlight>
                <a:latin typeface="Open Sans" panose="020B0606030504020204" pitchFamily="34" charset="0"/>
              </a:rPr>
              <a:t> and Habil. Associate Professor </a:t>
            </a:r>
            <a:r>
              <a:rPr lang="en-US" sz="1200" b="1" dirty="0">
                <a:solidFill>
                  <a:srgbClr val="337AB7"/>
                </a:solidFill>
                <a:highlight>
                  <a:srgbClr val="FFFFFF"/>
                </a:highlight>
                <a:latin typeface="Open Sans" panose="020B0606030504020204" pitchFamily="34" charset="0"/>
                <a:hlinkClick r:id="rId4"/>
              </a:rPr>
              <a:t>Mónika Kovács</a:t>
            </a:r>
            <a:endParaRPr lang="hu-HU" sz="1200" b="1" dirty="0"/>
          </a:p>
        </p:txBody>
      </p:sp>
      <p:pic>
        <p:nvPicPr>
          <p:cNvPr id="9" name="Kép 8">
            <a:extLst>
              <a:ext uri="{FF2B5EF4-FFF2-40B4-BE49-F238E27FC236}">
                <a16:creationId xmlns:a16="http://schemas.microsoft.com/office/drawing/2014/main" id="{7A530E1D-94AE-7E3F-8530-0FBFE5F67E9B}"/>
              </a:ext>
            </a:extLst>
          </p:cNvPr>
          <p:cNvPicPr>
            <a:picLocks noChangeAspect="1"/>
          </p:cNvPicPr>
          <p:nvPr/>
        </p:nvPicPr>
        <p:blipFill>
          <a:blip r:embed="rId5"/>
          <a:stretch>
            <a:fillRect/>
          </a:stretch>
        </p:blipFill>
        <p:spPr>
          <a:xfrm>
            <a:off x="9720493" y="1338186"/>
            <a:ext cx="1886891" cy="1225673"/>
          </a:xfrm>
          <a:prstGeom prst="rect">
            <a:avLst/>
          </a:prstGeom>
        </p:spPr>
      </p:pic>
      <p:pic>
        <p:nvPicPr>
          <p:cNvPr id="10" name="Kép 9" descr="A képen szöveg, Betűtípus, illusztráció látható&#10;&#10;Automatikusan generált leírás">
            <a:extLst>
              <a:ext uri="{FF2B5EF4-FFF2-40B4-BE49-F238E27FC236}">
                <a16:creationId xmlns:a16="http://schemas.microsoft.com/office/drawing/2014/main" id="{97CEAB8F-A268-F7FF-974E-A535E14ED0E5}"/>
              </a:ext>
            </a:extLst>
          </p:cNvPr>
          <p:cNvPicPr>
            <a:picLocks noChangeAspect="1"/>
          </p:cNvPicPr>
          <p:nvPr/>
        </p:nvPicPr>
        <p:blipFill>
          <a:blip r:embed="rId6"/>
          <a:stretch>
            <a:fillRect/>
          </a:stretch>
        </p:blipFill>
        <p:spPr>
          <a:xfrm>
            <a:off x="10173639" y="2649326"/>
            <a:ext cx="1180159" cy="1180159"/>
          </a:xfrm>
          <a:prstGeom prst="rect">
            <a:avLst/>
          </a:prstGeom>
        </p:spPr>
      </p:pic>
      <p:pic>
        <p:nvPicPr>
          <p:cNvPr id="11" name="Kép 10" descr="A képen Betűtípus, Grafika, kör, tervezés látható&#10;&#10;Automatikusan generált leírás">
            <a:extLst>
              <a:ext uri="{FF2B5EF4-FFF2-40B4-BE49-F238E27FC236}">
                <a16:creationId xmlns:a16="http://schemas.microsoft.com/office/drawing/2014/main" id="{EF91AC4B-6E03-CDEF-DB4F-2506CF554375}"/>
              </a:ext>
            </a:extLst>
          </p:cNvPr>
          <p:cNvPicPr>
            <a:picLocks noChangeAspect="1"/>
          </p:cNvPicPr>
          <p:nvPr/>
        </p:nvPicPr>
        <p:blipFill>
          <a:blip r:embed="rId7"/>
          <a:stretch>
            <a:fillRect/>
          </a:stretch>
        </p:blipFill>
        <p:spPr>
          <a:xfrm>
            <a:off x="10077666" y="4070756"/>
            <a:ext cx="1372104" cy="891281"/>
          </a:xfrm>
          <a:prstGeom prst="rect">
            <a:avLst/>
          </a:prstGeom>
        </p:spPr>
      </p:pic>
    </p:spTree>
    <p:extLst>
      <p:ext uri="{BB962C8B-B14F-4D97-AF65-F5344CB8AC3E}">
        <p14:creationId xmlns:p14="http://schemas.microsoft.com/office/powerpoint/2010/main" val="4195891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a:extLst>
              <a:ext uri="{FF2B5EF4-FFF2-40B4-BE49-F238E27FC236}">
                <a16:creationId xmlns:a16="http://schemas.microsoft.com/office/drawing/2014/main" id="{392B8D5A-E7CB-8684-CD4D-3559E3828654}"/>
              </a:ext>
            </a:extLst>
          </p:cNvPr>
          <p:cNvSpPr>
            <a:spLocks noGrp="1"/>
          </p:cNvSpPr>
          <p:nvPr>
            <p:ph type="body" idx="16"/>
          </p:nvPr>
        </p:nvSpPr>
        <p:spPr/>
        <p:txBody>
          <a:bodyPr/>
          <a:lstStyle/>
          <a:p>
            <a:r>
              <a:rPr lang="hu-HU" dirty="0">
                <a:solidFill>
                  <a:schemeClr val="tx1"/>
                </a:solidFill>
              </a:rPr>
              <a:t>Társadalmi befogadás tanulmányok MA szakdolgozat</a:t>
            </a:r>
          </a:p>
        </p:txBody>
      </p:sp>
      <p:pic>
        <p:nvPicPr>
          <p:cNvPr id="6" name="Kép 5" descr="A képen szöveg, képernyőkép, szám, Betűtípus látható&#10;&#10;Automatikusan generált leírás">
            <a:extLst>
              <a:ext uri="{FF2B5EF4-FFF2-40B4-BE49-F238E27FC236}">
                <a16:creationId xmlns:a16="http://schemas.microsoft.com/office/drawing/2014/main" id="{EF894B09-7C9B-8517-3638-0C6638FE4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76415"/>
            <a:ext cx="9052560" cy="4379544"/>
          </a:xfrm>
          <a:prstGeom prst="rect">
            <a:avLst/>
          </a:prstGeom>
        </p:spPr>
      </p:pic>
      <p:sp>
        <p:nvSpPr>
          <p:cNvPr id="7" name="Szövegdoboz 6">
            <a:extLst>
              <a:ext uri="{FF2B5EF4-FFF2-40B4-BE49-F238E27FC236}">
                <a16:creationId xmlns:a16="http://schemas.microsoft.com/office/drawing/2014/main" id="{0ACAF97E-0FE5-3E2D-294F-976B7F4D256B}"/>
              </a:ext>
            </a:extLst>
          </p:cNvPr>
          <p:cNvSpPr txBox="1"/>
          <p:nvPr/>
        </p:nvSpPr>
        <p:spPr>
          <a:xfrm>
            <a:off x="3082953" y="3485445"/>
            <a:ext cx="2273417" cy="246221"/>
          </a:xfrm>
          <a:prstGeom prst="rect">
            <a:avLst/>
          </a:prstGeom>
          <a:noFill/>
        </p:spPr>
        <p:txBody>
          <a:bodyPr wrap="square" rtlCol="0">
            <a:spAutoFit/>
          </a:bodyPr>
          <a:lstStyle/>
          <a:p>
            <a:r>
              <a:rPr lang="hu-HU" sz="1000" b="1" dirty="0">
                <a:solidFill>
                  <a:srgbClr val="FF0000"/>
                </a:solidFill>
              </a:rPr>
              <a:t>A lehető leghamarabb benyújtani!</a:t>
            </a:r>
          </a:p>
        </p:txBody>
      </p:sp>
      <p:sp>
        <p:nvSpPr>
          <p:cNvPr id="8" name="Téglalap 7">
            <a:extLst>
              <a:ext uri="{FF2B5EF4-FFF2-40B4-BE49-F238E27FC236}">
                <a16:creationId xmlns:a16="http://schemas.microsoft.com/office/drawing/2014/main" id="{0B2A8E8E-FEF5-EBC1-405A-A406457D4427}"/>
              </a:ext>
            </a:extLst>
          </p:cNvPr>
          <p:cNvSpPr/>
          <p:nvPr/>
        </p:nvSpPr>
        <p:spPr>
          <a:xfrm>
            <a:off x="1740310" y="3485445"/>
            <a:ext cx="1268361" cy="246221"/>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524993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2">
            <a:extLst>
              <a:ext uri="{FF2B5EF4-FFF2-40B4-BE49-F238E27FC236}">
                <a16:creationId xmlns:a16="http://schemas.microsoft.com/office/drawing/2014/main" id="{C07532A2-7C9B-8364-6D5A-68A978B4E627}"/>
              </a:ext>
            </a:extLst>
          </p:cNvPr>
          <p:cNvSpPr txBox="1">
            <a:spLocks/>
          </p:cNvSpPr>
          <p:nvPr/>
        </p:nvSpPr>
        <p:spPr>
          <a:xfrm>
            <a:off x="1155091" y="983266"/>
            <a:ext cx="7533269" cy="35149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rPr>
              <a:t>Szakdolgozat: </a:t>
            </a: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hlinkClick r:id="rId2"/>
              </a:rPr>
              <a:t>https://ippi.ppk.elte.hu/tarsadalmibefogadas-ma/szakdolgozat</a:t>
            </a: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rPr>
              <a:t>Plágium tilalma! </a:t>
            </a:r>
            <a:r>
              <a:rPr lang="hu-HU" sz="1600" dirty="0">
                <a:solidFill>
                  <a:srgbClr val="FF0000"/>
                </a:solidFill>
                <a:latin typeface="Open Sans" panose="020B0606030504020204" pitchFamily="34" charset="0"/>
                <a:ea typeface="Open Sans" panose="020B0606030504020204" pitchFamily="34" charset="0"/>
                <a:cs typeface="Open Sans" panose="020B0606030504020204" pitchFamily="34" charset="0"/>
              </a:rPr>
              <a:t>TURNITIN szoftver</a:t>
            </a:r>
          </a:p>
          <a:p>
            <a:pPr marL="0" indent="0">
              <a:buFont typeface="Arial" panose="020B0604020202020204" pitchFamily="34" charset="0"/>
              <a:buNone/>
            </a:pP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rPr>
              <a:t>Komplex szakdolgozati útmutató: </a:t>
            </a: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hlinkClick r:id="rId3"/>
              </a:rPr>
              <a:t>https://www.ppk.elte.hu/file/ippi_komplex_szakdolgozati_utmu.pdf</a:t>
            </a: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rPr>
              <a:t>Témaválasztás: </a:t>
            </a: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hlinkClick r:id="rId4"/>
              </a:rPr>
              <a:t>https://ippi.ppk.elte.hu/media/07/72/490a9657cae7acd93eb80d20fe30ba81be510839a8cfb137b4fcb5b5ec06/IPPI_temakiirasok_2021.pdf</a:t>
            </a: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rPr>
              <a:t>Kutatásetikai kérelem: </a:t>
            </a: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hlinkClick r:id="rId5"/>
              </a:rPr>
              <a:t>https://www.ppk.elte.hu/keb</a:t>
            </a:r>
            <a:endParaRPr lang="hu-HU"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8544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9F3CE979-CCF1-F83D-D47F-5DD414B6D926}"/>
              </a:ext>
            </a:extLst>
          </p:cNvPr>
          <p:cNvSpPr txBox="1">
            <a:spLocks/>
          </p:cNvSpPr>
          <p:nvPr/>
        </p:nvSpPr>
        <p:spPr>
          <a:xfrm>
            <a:off x="798299" y="761313"/>
            <a:ext cx="6808610" cy="10760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200" dirty="0">
                <a:latin typeface="Open Sans" panose="020B0606030504020204" pitchFamily="34" charset="0"/>
                <a:ea typeface="Open Sans" panose="020B0606030504020204" pitchFamily="34" charset="0"/>
                <a:cs typeface="Open Sans" panose="020B0606030504020204" pitchFamily="34" charset="0"/>
              </a:rPr>
              <a:t>Social </a:t>
            </a:r>
            <a:r>
              <a:rPr lang="hu-HU" sz="3200" dirty="0" err="1">
                <a:latin typeface="Open Sans" panose="020B0606030504020204" pitchFamily="34" charset="0"/>
                <a:ea typeface="Open Sans" panose="020B0606030504020204" pitchFamily="34" charset="0"/>
                <a:cs typeface="Open Sans" panose="020B0606030504020204" pitchFamily="34" charset="0"/>
              </a:rPr>
              <a:t>Integration</a:t>
            </a:r>
            <a:r>
              <a:rPr lang="hu-HU" sz="3200" dirty="0">
                <a:latin typeface="Open Sans" panose="020B0606030504020204" pitchFamily="34" charset="0"/>
                <a:ea typeface="Open Sans" panose="020B0606030504020204" pitchFamily="34" charset="0"/>
                <a:cs typeface="Open Sans" panose="020B0606030504020204" pitchFamily="34" charset="0"/>
              </a:rPr>
              <a:t> MA </a:t>
            </a:r>
            <a:r>
              <a:rPr lang="hu-HU" sz="3200" dirty="0" err="1">
                <a:latin typeface="Open Sans" panose="020B0606030504020204" pitchFamily="34" charset="0"/>
                <a:ea typeface="Open Sans" panose="020B0606030504020204" pitchFamily="34" charset="0"/>
                <a:cs typeface="Open Sans" panose="020B0606030504020204" pitchFamily="34" charset="0"/>
              </a:rPr>
              <a:t>Thesis</a:t>
            </a:r>
            <a:endParaRPr lang="hu-HU"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7" descr="A képen szöveg, képernyőkép, menü, dokumentum látható&#10;&#10;Automatikusan generált leírás">
            <a:extLst>
              <a:ext uri="{FF2B5EF4-FFF2-40B4-BE49-F238E27FC236}">
                <a16:creationId xmlns:a16="http://schemas.microsoft.com/office/drawing/2014/main" id="{ED816D0E-6FAD-C095-646D-B16693DB7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40" y="1640747"/>
            <a:ext cx="8869680" cy="4136030"/>
          </a:xfrm>
          <a:prstGeom prst="rect">
            <a:avLst/>
          </a:prstGeom>
        </p:spPr>
      </p:pic>
      <p:sp>
        <p:nvSpPr>
          <p:cNvPr id="9" name="Téglalap 8">
            <a:extLst>
              <a:ext uri="{FF2B5EF4-FFF2-40B4-BE49-F238E27FC236}">
                <a16:creationId xmlns:a16="http://schemas.microsoft.com/office/drawing/2014/main" id="{F3ACCFBF-3320-8E17-A4B2-7BDC4C42EA9E}"/>
              </a:ext>
            </a:extLst>
          </p:cNvPr>
          <p:cNvSpPr/>
          <p:nvPr/>
        </p:nvSpPr>
        <p:spPr>
          <a:xfrm>
            <a:off x="1946246" y="3429000"/>
            <a:ext cx="964594" cy="2181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övegdoboz 9">
            <a:extLst>
              <a:ext uri="{FF2B5EF4-FFF2-40B4-BE49-F238E27FC236}">
                <a16:creationId xmlns:a16="http://schemas.microsoft.com/office/drawing/2014/main" id="{1CCCBC40-1177-7B7D-E0A7-9E6CC13BF0CB}"/>
              </a:ext>
            </a:extLst>
          </p:cNvPr>
          <p:cNvSpPr txBox="1"/>
          <p:nvPr/>
        </p:nvSpPr>
        <p:spPr>
          <a:xfrm>
            <a:off x="2935867" y="3433731"/>
            <a:ext cx="2533475" cy="276999"/>
          </a:xfrm>
          <a:prstGeom prst="rect">
            <a:avLst/>
          </a:prstGeom>
          <a:noFill/>
        </p:spPr>
        <p:txBody>
          <a:bodyPr wrap="square" rtlCol="0">
            <a:spAutoFit/>
          </a:bodyPr>
          <a:lstStyle/>
          <a:p>
            <a:r>
              <a:rPr lang="hu-HU" sz="1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As</a:t>
            </a:r>
            <a:r>
              <a:rPr lang="hu-HU" sz="1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soon</a:t>
            </a:r>
            <a:r>
              <a:rPr lang="hu-HU" sz="1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as</a:t>
            </a:r>
            <a:r>
              <a:rPr lang="hu-HU" sz="1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sz="12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possible</a:t>
            </a:r>
            <a:r>
              <a:rPr lang="hu-HU" sz="1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850314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2">
            <a:extLst>
              <a:ext uri="{FF2B5EF4-FFF2-40B4-BE49-F238E27FC236}">
                <a16:creationId xmlns:a16="http://schemas.microsoft.com/office/drawing/2014/main" id="{5296FF9B-5A49-6A4C-4067-DF9E67BABE37}"/>
              </a:ext>
            </a:extLst>
          </p:cNvPr>
          <p:cNvSpPr txBox="1">
            <a:spLocks/>
          </p:cNvSpPr>
          <p:nvPr/>
        </p:nvSpPr>
        <p:spPr>
          <a:xfrm>
            <a:off x="1211405" y="994643"/>
            <a:ext cx="7533269" cy="35149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1600" dirty="0" err="1">
                <a:latin typeface="Open Sans" panose="020B0606030504020204" pitchFamily="34" charset="0"/>
                <a:ea typeface="Open Sans" panose="020B0606030504020204" pitchFamily="34" charset="0"/>
                <a:cs typeface="Open Sans" panose="020B0606030504020204" pitchFamily="34" charset="0"/>
              </a:rPr>
              <a:t>Thesis</a:t>
            </a:r>
            <a:r>
              <a:rPr lang="hu-HU" sz="1600" dirty="0">
                <a:latin typeface="Open Sans" panose="020B0606030504020204" pitchFamily="34" charset="0"/>
                <a:ea typeface="Open Sans" panose="020B0606030504020204" pitchFamily="34" charset="0"/>
                <a:cs typeface="Open Sans" panose="020B0606030504020204" pitchFamily="34" charset="0"/>
              </a:rPr>
              <a:t>:</a:t>
            </a:r>
          </a:p>
          <a:p>
            <a:pPr marL="0" indent="0">
              <a:buFont typeface="Arial" panose="020B0604020202020204" pitchFamily="34" charset="0"/>
              <a:buNone/>
            </a:pPr>
            <a:r>
              <a:rPr lang="hu-HU" sz="16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https://ippi.ppk.elte.hu/en/socialintegration-ma/thesis</a:t>
            </a:r>
            <a:endParaRPr lang="hu-HU" sz="16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600" dirty="0" err="1">
                <a:latin typeface="Open Sans" panose="020B0606030504020204" pitchFamily="34" charset="0"/>
                <a:ea typeface="Open Sans" panose="020B0606030504020204" pitchFamily="34" charset="0"/>
                <a:cs typeface="Open Sans" panose="020B0606030504020204" pitchFamily="34" charset="0"/>
              </a:rPr>
              <a:t>Plagiarism</a:t>
            </a:r>
            <a:r>
              <a:rPr lang="hu-HU" sz="1600" dirty="0">
                <a:latin typeface="Open Sans" panose="020B0606030504020204" pitchFamily="34" charset="0"/>
                <a:ea typeface="Open Sans" panose="020B0606030504020204" pitchFamily="34" charset="0"/>
                <a:cs typeface="Open Sans" panose="020B0606030504020204" pitchFamily="34" charset="0"/>
              </a:rPr>
              <a:t> is </a:t>
            </a:r>
            <a:r>
              <a:rPr lang="hu-HU" sz="1600" dirty="0" err="1">
                <a:latin typeface="Open Sans" panose="020B0606030504020204" pitchFamily="34" charset="0"/>
                <a:ea typeface="Open Sans" panose="020B0606030504020204" pitchFamily="34" charset="0"/>
                <a:cs typeface="Open Sans" panose="020B0606030504020204" pitchFamily="34" charset="0"/>
              </a:rPr>
              <a:t>forbidden</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a:solidFill>
                  <a:srgbClr val="FF0000"/>
                </a:solidFill>
                <a:latin typeface="Open Sans" panose="020B0606030504020204" pitchFamily="34" charset="0"/>
                <a:ea typeface="Open Sans" panose="020B0606030504020204" pitchFamily="34" charset="0"/>
                <a:cs typeface="Open Sans" panose="020B0606030504020204" pitchFamily="34" charset="0"/>
              </a:rPr>
              <a:t>TURNITIN software</a:t>
            </a:r>
          </a:p>
          <a:p>
            <a:pPr marL="0" indent="0">
              <a:buFont typeface="Arial" panose="020B0604020202020204" pitchFamily="34" charset="0"/>
              <a:buNone/>
            </a:pP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600" dirty="0" err="1">
                <a:latin typeface="Open Sans" panose="020B0606030504020204" pitchFamily="34" charset="0"/>
                <a:ea typeface="Open Sans" panose="020B0606030504020204" pitchFamily="34" charset="0"/>
                <a:cs typeface="Open Sans" panose="020B0606030504020204" pitchFamily="34" charset="0"/>
              </a:rPr>
              <a:t>Guide</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for</a:t>
            </a:r>
            <a:r>
              <a:rPr lang="hu-HU" sz="1600" dirty="0">
                <a:latin typeface="Open Sans" panose="020B0606030504020204" pitchFamily="34" charset="0"/>
                <a:ea typeface="Open Sans" panose="020B0606030504020204" pitchFamily="34" charset="0"/>
                <a:cs typeface="Open Sans" panose="020B0606030504020204" pitchFamily="34" charset="0"/>
              </a:rPr>
              <a:t> MA </a:t>
            </a:r>
            <a:r>
              <a:rPr lang="hu-HU" sz="1600" dirty="0" err="1">
                <a:latin typeface="Open Sans" panose="020B0606030504020204" pitchFamily="34" charset="0"/>
                <a:ea typeface="Open Sans" panose="020B0606030504020204" pitchFamily="34" charset="0"/>
                <a:cs typeface="Open Sans" panose="020B0606030504020204" pitchFamily="34" charset="0"/>
              </a:rPr>
              <a:t>thesis</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can</a:t>
            </a:r>
            <a:r>
              <a:rPr lang="hu-HU" sz="1600" dirty="0">
                <a:latin typeface="Open Sans" panose="020B0606030504020204" pitchFamily="34" charset="0"/>
                <a:ea typeface="Open Sans" panose="020B0606030504020204" pitchFamily="34" charset="0"/>
                <a:cs typeface="Open Sans" panose="020B0606030504020204" pitchFamily="34" charset="0"/>
              </a:rPr>
              <a:t> be </a:t>
            </a:r>
            <a:r>
              <a:rPr lang="hu-HU" sz="1600" dirty="0" err="1">
                <a:latin typeface="Open Sans" panose="020B0606030504020204" pitchFamily="34" charset="0"/>
                <a:ea typeface="Open Sans" panose="020B0606030504020204" pitchFamily="34" charset="0"/>
                <a:cs typeface="Open Sans" panose="020B0606030504020204" pitchFamily="34" charset="0"/>
              </a:rPr>
              <a:t>downloaded</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from</a:t>
            </a:r>
            <a:r>
              <a:rPr lang="hu-HU" sz="1600" dirty="0">
                <a:latin typeface="Open Sans" panose="020B0606030504020204" pitchFamily="34" charset="0"/>
                <a:ea typeface="Open Sans" panose="020B0606030504020204" pitchFamily="34" charset="0"/>
                <a:cs typeface="Open Sans" panose="020B0606030504020204" pitchFamily="34" charset="0"/>
              </a:rPr>
              <a:t> here:</a:t>
            </a: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hlinkClick r:id="rId3"/>
              </a:rPr>
              <a:t>https://ippi.ppk.elte.hu/media/d2/88/1a8daf32c134afc2698e42e5d5de47db4b89dbebb9996547cfa66b9cbfef/IPPI_IIPE_thesis_topics_2021.pdf</a:t>
            </a: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600" dirty="0" err="1">
                <a:latin typeface="Open Sans" panose="020B0606030504020204" pitchFamily="34" charset="0"/>
                <a:ea typeface="Open Sans" panose="020B0606030504020204" pitchFamily="34" charset="0"/>
                <a:cs typeface="Open Sans" panose="020B0606030504020204" pitchFamily="34" charset="0"/>
              </a:rPr>
              <a:t>Ethical</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permission</a:t>
            </a:r>
            <a:r>
              <a:rPr lang="hu-HU" sz="1600" dirty="0">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hlinkClick r:id="rId4"/>
              </a:rPr>
              <a:t>https://www.ppk.elte.hu/en/research-ethics-committee/requests</a:t>
            </a: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600" dirty="0" err="1">
                <a:latin typeface="Open Sans" panose="020B0606030504020204" pitchFamily="34" charset="0"/>
                <a:ea typeface="Open Sans" panose="020B0606030504020204" pitchFamily="34" charset="0"/>
                <a:cs typeface="Open Sans" panose="020B0606030504020204" pitchFamily="34" charset="0"/>
              </a:rPr>
              <a:t>Final</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exam</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process</a:t>
            </a:r>
            <a:r>
              <a:rPr lang="hu-HU" sz="1600" dirty="0">
                <a:latin typeface="Open Sans" panose="020B0606030504020204" pitchFamily="34" charset="0"/>
                <a:ea typeface="Open Sans" panose="020B0606030504020204" pitchFamily="34" charset="0"/>
                <a:cs typeface="Open Sans" panose="020B0606030504020204" pitchFamily="34" charset="0"/>
              </a:rPr>
              <a:t>:</a:t>
            </a: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hlinkClick r:id="rId5"/>
              </a:rPr>
              <a:t>https://ippi.ppk.elte.hu/en/socialintegration-ma/finalexam</a:t>
            </a:r>
            <a:endParaRPr lang="hu-HU"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918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67422776-6AA1-48C8-4FB9-63822749D188}"/>
              </a:ext>
            </a:extLst>
          </p:cNvPr>
          <p:cNvSpPr txBox="1">
            <a:spLocks/>
          </p:cNvSpPr>
          <p:nvPr/>
        </p:nvSpPr>
        <p:spPr>
          <a:xfrm>
            <a:off x="809852" y="654641"/>
            <a:ext cx="9985967" cy="908688"/>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hu-HU" sz="4000" dirty="0">
                <a:latin typeface="Open Sans" panose="020B0606030504020204" pitchFamily="34" charset="0"/>
                <a:ea typeface="Open Sans" panose="020B0606030504020204" pitchFamily="34" charset="0"/>
                <a:cs typeface="Open Sans" panose="020B0606030504020204" pitchFamily="34" charset="0"/>
              </a:rPr>
            </a:br>
            <a:r>
              <a:rPr lang="hu-HU" sz="4000" dirty="0">
                <a:latin typeface="Open Sans" panose="020B0606030504020204" pitchFamily="34" charset="0"/>
                <a:ea typeface="Open Sans" panose="020B0606030504020204" pitchFamily="34" charset="0"/>
                <a:cs typeface="Open Sans" panose="020B0606030504020204" pitchFamily="34" charset="0"/>
              </a:rPr>
              <a:t>Iskolai és Terepgyakorlat / Csereklye Erzsébet és </a:t>
            </a:r>
            <a:r>
              <a:rPr lang="hu-HU" sz="4000" dirty="0" err="1">
                <a:latin typeface="Open Sans" panose="020B0606030504020204" pitchFamily="34" charset="0"/>
                <a:ea typeface="Open Sans" panose="020B0606030504020204" pitchFamily="34" charset="0"/>
                <a:cs typeface="Open Sans" panose="020B0606030504020204" pitchFamily="34" charset="0"/>
              </a:rPr>
              <a:t>Endrődy</a:t>
            </a:r>
            <a:r>
              <a:rPr lang="hu-HU" sz="4000" dirty="0">
                <a:latin typeface="Open Sans" panose="020B0606030504020204" pitchFamily="34" charset="0"/>
                <a:ea typeface="Open Sans" panose="020B0606030504020204" pitchFamily="34" charset="0"/>
                <a:cs typeface="Open Sans" panose="020B0606030504020204" pitchFamily="34" charset="0"/>
              </a:rPr>
              <a:t> Orsolya </a:t>
            </a:r>
            <a:br>
              <a:rPr lang="hu-HU" dirty="0">
                <a:latin typeface="+mn-lt"/>
              </a:rPr>
            </a:br>
            <a:endParaRPr lang="hu-HU" dirty="0">
              <a:latin typeface="+mn-lt"/>
            </a:endParaRPr>
          </a:p>
        </p:txBody>
      </p:sp>
      <p:sp>
        <p:nvSpPr>
          <p:cNvPr id="8" name="Tartalom helye 2">
            <a:extLst>
              <a:ext uri="{FF2B5EF4-FFF2-40B4-BE49-F238E27FC236}">
                <a16:creationId xmlns:a16="http://schemas.microsoft.com/office/drawing/2014/main" id="{BB9C8FDA-4CD0-3DC2-66BF-12D6B1BD7086}"/>
              </a:ext>
            </a:extLst>
          </p:cNvPr>
          <p:cNvSpPr txBox="1">
            <a:spLocks/>
          </p:cNvSpPr>
          <p:nvPr/>
        </p:nvSpPr>
        <p:spPr>
          <a:xfrm>
            <a:off x="888510" y="1563329"/>
            <a:ext cx="10493638" cy="3514951"/>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hu-HU" dirty="0">
                <a:latin typeface="Open Sans" panose="020B0606030504020204" pitchFamily="34" charset="0"/>
                <a:ea typeface="Open Sans" panose="020B0606030504020204" pitchFamily="34" charset="0"/>
                <a:cs typeface="Open Sans" panose="020B0606030504020204" pitchFamily="34" charset="0"/>
              </a:rPr>
              <a:t>Iskolai gyakorlat: 2024. őszi félév (TBTM17-126, </a:t>
            </a:r>
            <a:r>
              <a:rPr lang="hu-HU" dirty="0" err="1">
                <a:latin typeface="Open Sans" panose="020B0606030504020204" pitchFamily="34" charset="0"/>
                <a:ea typeface="Open Sans" panose="020B0606030504020204" pitchFamily="34" charset="0"/>
                <a:cs typeface="Open Sans" panose="020B0606030504020204" pitchFamily="34" charset="0"/>
              </a:rPr>
              <a:t>lev</a:t>
            </a:r>
            <a:r>
              <a:rPr lang="hu-HU" dirty="0">
                <a:latin typeface="Open Sans" panose="020B0606030504020204" pitchFamily="34" charset="0"/>
                <a:ea typeface="Open Sans" panose="020B0606030504020204" pitchFamily="34" charset="0"/>
                <a:cs typeface="Open Sans" panose="020B0606030504020204" pitchFamily="34" charset="0"/>
              </a:rPr>
              <a:t>.: TBTM21-126L – 3. félév)</a:t>
            </a:r>
          </a:p>
          <a:p>
            <a:pPr marL="0" indent="0">
              <a:lnSpc>
                <a:spcPct val="120000"/>
              </a:lnSpc>
              <a:buFont typeface="Arial" panose="020B0604020202020204" pitchFamily="34" charset="0"/>
              <a:buNone/>
            </a:pPr>
            <a:r>
              <a:rPr lang="hu-HU" dirty="0">
                <a:latin typeface="Open Sans" panose="020B0606030504020204" pitchFamily="34" charset="0"/>
                <a:ea typeface="Open Sans" panose="020B0606030504020204" pitchFamily="34" charset="0"/>
                <a:cs typeface="Open Sans" panose="020B0606030504020204" pitchFamily="34" charset="0"/>
                <a:hlinkClick r:id="rId2"/>
              </a:rPr>
              <a:t>https://ippi.ppk.elte.hu/tarsadalmibefogadas-ma/iskgyak</a:t>
            </a:r>
            <a:endParaRPr lang="hu-HU"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endParaRPr lang="hu-HU"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dirty="0">
                <a:latin typeface="Open Sans" panose="020B0606030504020204" pitchFamily="34" charset="0"/>
                <a:ea typeface="Open Sans" panose="020B0606030504020204" pitchFamily="34" charset="0"/>
                <a:cs typeface="Open Sans" panose="020B0606030504020204" pitchFamily="34" charset="0"/>
              </a:rPr>
              <a:t>Terepgyakorlat: 2025. tavaszi félév (TBTM17-229, </a:t>
            </a:r>
            <a:r>
              <a:rPr lang="hu-HU" dirty="0" err="1">
                <a:latin typeface="Open Sans" panose="020B0606030504020204" pitchFamily="34" charset="0"/>
                <a:ea typeface="Open Sans" panose="020B0606030504020204" pitchFamily="34" charset="0"/>
                <a:cs typeface="Open Sans" panose="020B0606030504020204" pitchFamily="34" charset="0"/>
              </a:rPr>
              <a:t>lev</a:t>
            </a:r>
            <a:r>
              <a:rPr lang="hu-HU" dirty="0">
                <a:latin typeface="Open Sans" panose="020B0606030504020204" pitchFamily="34" charset="0"/>
                <a:ea typeface="Open Sans" panose="020B0606030504020204" pitchFamily="34" charset="0"/>
                <a:cs typeface="Open Sans" panose="020B0606030504020204" pitchFamily="34" charset="0"/>
              </a:rPr>
              <a:t>.: TBTM21-128L – 4. félév) </a:t>
            </a:r>
          </a:p>
          <a:p>
            <a:pPr marL="0" indent="0">
              <a:lnSpc>
                <a:spcPct val="120000"/>
              </a:lnSpc>
              <a:buFont typeface="Arial" panose="020B0604020202020204" pitchFamily="34" charset="0"/>
              <a:buNone/>
            </a:pPr>
            <a:r>
              <a:rPr lang="hu-HU" dirty="0">
                <a:latin typeface="Open Sans" panose="020B0606030504020204" pitchFamily="34" charset="0"/>
                <a:ea typeface="Open Sans" panose="020B0606030504020204" pitchFamily="34" charset="0"/>
                <a:cs typeface="Open Sans" panose="020B0606030504020204" pitchFamily="34" charset="0"/>
                <a:hlinkClick r:id="rId3"/>
              </a:rPr>
              <a:t>https://ippi.ppk.elte.hu/tarsadalmibefogadas-ma/terepgyak</a:t>
            </a:r>
            <a:endParaRPr lang="hu-HU"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endParaRPr lang="hu-HU"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dirty="0">
                <a:latin typeface="Open Sans" panose="020B0606030504020204" pitchFamily="34" charset="0"/>
                <a:ea typeface="Open Sans" panose="020B0606030504020204" pitchFamily="34" charset="0"/>
                <a:cs typeface="Open Sans" panose="020B0606030504020204" pitchFamily="34" charset="0"/>
              </a:rPr>
              <a:t>Partnerek: </a:t>
            </a:r>
            <a:r>
              <a:rPr lang="hu-HU" dirty="0">
                <a:latin typeface="Open Sans" panose="020B0606030504020204" pitchFamily="34" charset="0"/>
                <a:ea typeface="Open Sans" panose="020B0606030504020204" pitchFamily="34" charset="0"/>
                <a:cs typeface="Open Sans" panose="020B0606030504020204" pitchFamily="34" charset="0"/>
                <a:hlinkClick r:id="rId4"/>
              </a:rPr>
              <a:t>https://ippi.ppk.elte.hu/tarsadalmibefogadas-ma/szakgyak</a:t>
            </a:r>
            <a:endParaRPr lang="hu-HU"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dirty="0">
                <a:latin typeface="Open Sans" panose="020B0606030504020204" pitchFamily="34" charset="0"/>
                <a:ea typeface="Open Sans" panose="020B0606030504020204" pitchFamily="34" charset="0"/>
                <a:cs typeface="Open Sans" panose="020B0606030504020204" pitchFamily="34" charset="0"/>
              </a:rPr>
              <a:t>Pl.: Alapvető Jogok Biztosának Hivatala, </a:t>
            </a:r>
            <a:r>
              <a:rPr lang="hu-HU" dirty="0" err="1">
                <a:latin typeface="Open Sans" panose="020B0606030504020204" pitchFamily="34" charset="0"/>
                <a:ea typeface="Open Sans" panose="020B0606030504020204" pitchFamily="34" charset="0"/>
                <a:cs typeface="Open Sans" panose="020B0606030504020204" pitchFamily="34" charset="0"/>
              </a:rPr>
              <a:t>Anthropolis</a:t>
            </a:r>
            <a:r>
              <a:rPr lang="hu-HU" dirty="0">
                <a:latin typeface="Open Sans" panose="020B0606030504020204" pitchFamily="34" charset="0"/>
                <a:ea typeface="Open Sans" panose="020B0606030504020204" pitchFamily="34" charset="0"/>
                <a:cs typeface="Open Sans" panose="020B0606030504020204" pitchFamily="34" charset="0"/>
              </a:rPr>
              <a:t> Egyesület, Artemisszió Alapítvány, Egyesek Ifjúsági Egyesület, Igazgyöngy Alapítvány, Menedék Egyesület, Dr. </a:t>
            </a:r>
            <a:r>
              <a:rPr lang="hu-HU" dirty="0" err="1">
                <a:latin typeface="Open Sans" panose="020B0606030504020204" pitchFamily="34" charset="0"/>
                <a:ea typeface="Open Sans" panose="020B0606030504020204" pitchFamily="34" charset="0"/>
                <a:cs typeface="Open Sans" panose="020B0606030504020204" pitchFamily="34" charset="0"/>
              </a:rPr>
              <a:t>Ámbédkar</a:t>
            </a:r>
            <a:r>
              <a:rPr lang="hu-HU" dirty="0">
                <a:latin typeface="Open Sans" panose="020B0606030504020204" pitchFamily="34" charset="0"/>
                <a:ea typeface="Open Sans" panose="020B0606030504020204" pitchFamily="34" charset="0"/>
                <a:cs typeface="Open Sans" panose="020B0606030504020204" pitchFamily="34" charset="0"/>
              </a:rPr>
              <a:t> Iskola, Bambi Marina Óvoda, Budapest </a:t>
            </a:r>
            <a:r>
              <a:rPr lang="hu-HU" dirty="0" err="1">
                <a:latin typeface="Open Sans" panose="020B0606030504020204" pitchFamily="34" charset="0"/>
                <a:ea typeface="Open Sans" panose="020B0606030504020204" pitchFamily="34" charset="0"/>
                <a:cs typeface="Open Sans" panose="020B0606030504020204" pitchFamily="34" charset="0"/>
              </a:rPr>
              <a:t>School</a:t>
            </a:r>
            <a:endParaRPr lang="hu-HU"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hu-HU" dirty="0"/>
          </a:p>
        </p:txBody>
      </p:sp>
    </p:spTree>
    <p:extLst>
      <p:ext uri="{BB962C8B-B14F-4D97-AF65-F5344CB8AC3E}">
        <p14:creationId xmlns:p14="http://schemas.microsoft.com/office/powerpoint/2010/main" val="95017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7CC5D80A-F259-004F-C07D-ABA1E8AE39C7}"/>
              </a:ext>
            </a:extLst>
          </p:cNvPr>
          <p:cNvSpPr txBox="1">
            <a:spLocks/>
          </p:cNvSpPr>
          <p:nvPr/>
        </p:nvSpPr>
        <p:spPr>
          <a:xfrm>
            <a:off x="752004" y="486927"/>
            <a:ext cx="1068799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2400" dirty="0">
                <a:latin typeface="Open Sans" panose="020B0606030504020204" pitchFamily="34" charset="0"/>
                <a:ea typeface="Open Sans" panose="020B0606030504020204" pitchFamily="34" charset="0"/>
                <a:cs typeface="Open Sans" panose="020B0606030504020204" pitchFamily="34" charset="0"/>
              </a:rPr>
              <a:t>Social </a:t>
            </a:r>
            <a:r>
              <a:rPr lang="hu-HU" sz="2400" dirty="0" err="1">
                <a:latin typeface="Open Sans" panose="020B0606030504020204" pitchFamily="34" charset="0"/>
                <a:ea typeface="Open Sans" panose="020B0606030504020204" pitchFamily="34" charset="0"/>
                <a:cs typeface="Open Sans" panose="020B0606030504020204" pitchFamily="34" charset="0"/>
              </a:rPr>
              <a:t>Integration</a:t>
            </a:r>
            <a:r>
              <a:rPr lang="hu-HU" sz="2400" dirty="0">
                <a:latin typeface="Open Sans" panose="020B0606030504020204" pitchFamily="34" charset="0"/>
                <a:ea typeface="Open Sans" panose="020B0606030504020204" pitchFamily="34" charset="0"/>
                <a:cs typeface="Open Sans" panose="020B0606030504020204" pitchFamily="34" charset="0"/>
              </a:rPr>
              <a:t> MA </a:t>
            </a:r>
            <a:r>
              <a:rPr lang="hu-HU" sz="2400" dirty="0" err="1">
                <a:latin typeface="Open Sans" panose="020B0606030504020204" pitchFamily="34" charset="0"/>
                <a:ea typeface="Open Sans" panose="020B0606030504020204" pitchFamily="34" charset="0"/>
                <a:cs typeface="Open Sans" panose="020B0606030504020204" pitchFamily="34" charset="0"/>
              </a:rPr>
              <a:t>Internship</a:t>
            </a:r>
            <a:r>
              <a:rPr lang="hu-HU" sz="2400" dirty="0">
                <a:latin typeface="Open Sans" panose="020B0606030504020204" pitchFamily="34" charset="0"/>
                <a:ea typeface="Open Sans" panose="020B0606030504020204" pitchFamily="34" charset="0"/>
                <a:cs typeface="Open Sans" panose="020B0606030504020204" pitchFamily="34" charset="0"/>
              </a:rPr>
              <a:t>/</a:t>
            </a:r>
            <a:r>
              <a:rPr lang="hu-HU" sz="2400" dirty="0" err="1">
                <a:latin typeface="Open Sans" panose="020B0606030504020204" pitchFamily="34" charset="0"/>
                <a:ea typeface="Open Sans" panose="020B0606030504020204" pitchFamily="34" charset="0"/>
                <a:cs typeface="Open Sans" panose="020B0606030504020204" pitchFamily="34" charset="0"/>
              </a:rPr>
              <a:t>Fieldwork</a:t>
            </a:r>
            <a:r>
              <a:rPr lang="hu-HU" sz="2400" dirty="0">
                <a:latin typeface="Open Sans" panose="020B0606030504020204" pitchFamily="34" charset="0"/>
                <a:ea typeface="Open Sans" panose="020B0606030504020204" pitchFamily="34" charset="0"/>
                <a:cs typeface="Open Sans" panose="020B0606030504020204" pitchFamily="34" charset="0"/>
              </a:rPr>
              <a:t> /</a:t>
            </a:r>
            <a:br>
              <a:rPr lang="hu-HU" sz="2400" dirty="0">
                <a:latin typeface="Open Sans" panose="020B0606030504020204" pitchFamily="34" charset="0"/>
                <a:ea typeface="Open Sans" panose="020B0606030504020204" pitchFamily="34" charset="0"/>
                <a:cs typeface="Open Sans" panose="020B0606030504020204" pitchFamily="34" charset="0"/>
              </a:rPr>
            </a:br>
            <a:r>
              <a:rPr lang="hu-HU" sz="2400" dirty="0">
                <a:latin typeface="Open Sans" panose="020B0606030504020204" pitchFamily="34" charset="0"/>
                <a:ea typeface="Open Sans" panose="020B0606030504020204" pitchFamily="34" charset="0"/>
                <a:cs typeface="Open Sans" panose="020B0606030504020204" pitchFamily="34" charset="0"/>
              </a:rPr>
              <a:t>Zsuzsa Vidra, János Győri</a:t>
            </a:r>
          </a:p>
        </p:txBody>
      </p:sp>
      <p:sp>
        <p:nvSpPr>
          <p:cNvPr id="8" name="Tartalom helye 2">
            <a:extLst>
              <a:ext uri="{FF2B5EF4-FFF2-40B4-BE49-F238E27FC236}">
                <a16:creationId xmlns:a16="http://schemas.microsoft.com/office/drawing/2014/main" id="{51FCECA2-7188-67C2-1734-BAFF345A1DFC}"/>
              </a:ext>
            </a:extLst>
          </p:cNvPr>
          <p:cNvSpPr txBox="1">
            <a:spLocks/>
          </p:cNvSpPr>
          <p:nvPr/>
        </p:nvSpPr>
        <p:spPr>
          <a:xfrm>
            <a:off x="752004" y="1793505"/>
            <a:ext cx="7878333" cy="351495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hu-HU" dirty="0" err="1">
                <a:latin typeface="Open Sans" panose="020B0606030504020204" pitchFamily="34" charset="0"/>
                <a:ea typeface="Open Sans" panose="020B0606030504020204" pitchFamily="34" charset="0"/>
                <a:cs typeface="Open Sans" panose="020B0606030504020204" pitchFamily="34" charset="0"/>
              </a:rPr>
              <a:t>Fieldwork</a:t>
            </a:r>
            <a:r>
              <a:rPr lang="hu-HU" dirty="0">
                <a:latin typeface="Open Sans" panose="020B0606030504020204" pitchFamily="34" charset="0"/>
                <a:ea typeface="Open Sans" panose="020B0606030504020204" pitchFamily="34" charset="0"/>
                <a:cs typeface="Open Sans" panose="020B0606030504020204" pitchFamily="34" charset="0"/>
              </a:rPr>
              <a:t>: 2024. Spring </a:t>
            </a:r>
            <a:r>
              <a:rPr lang="hu-HU" dirty="0" err="1">
                <a:latin typeface="Open Sans" panose="020B0606030504020204" pitchFamily="34" charset="0"/>
                <a:ea typeface="Open Sans" panose="020B0606030504020204" pitchFamily="34" charset="0"/>
                <a:cs typeface="Open Sans" panose="020B0606030504020204" pitchFamily="34" charset="0"/>
              </a:rPr>
              <a:t>semester</a:t>
            </a:r>
            <a:r>
              <a:rPr lang="hu-HU" dirty="0">
                <a:latin typeface="Open Sans" panose="020B0606030504020204" pitchFamily="34" charset="0"/>
                <a:ea typeface="Open Sans" panose="020B0606030504020204" pitchFamily="34" charset="0"/>
                <a:cs typeface="Open Sans" panose="020B0606030504020204" pitchFamily="34" charset="0"/>
              </a:rPr>
              <a:t> (SOCM17-228 – 4th </a:t>
            </a:r>
            <a:r>
              <a:rPr lang="hu-HU" dirty="0" err="1">
                <a:latin typeface="Open Sans" panose="020B0606030504020204" pitchFamily="34" charset="0"/>
                <a:ea typeface="Open Sans" panose="020B0606030504020204" pitchFamily="34" charset="0"/>
                <a:cs typeface="Open Sans" panose="020B0606030504020204" pitchFamily="34" charset="0"/>
              </a:rPr>
              <a:t>semester</a:t>
            </a:r>
            <a:r>
              <a:rPr lang="hu-HU"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20000"/>
              </a:lnSpc>
              <a:buFont typeface="Arial" panose="020B0604020202020204" pitchFamily="34" charset="0"/>
              <a:buNone/>
            </a:pPr>
            <a:r>
              <a:rPr lang="hu-HU"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https://ippi.ppk.elte.hu/en/socialintegration-ma/field</a:t>
            </a:r>
            <a:endParaRPr lang="hu-HU"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br>
              <a:rPr lang="hu-HU" dirty="0">
                <a:latin typeface="Open Sans" panose="020B0606030504020204" pitchFamily="34" charset="0"/>
                <a:ea typeface="Open Sans" panose="020B0606030504020204" pitchFamily="34" charset="0"/>
                <a:cs typeface="Open Sans" panose="020B0606030504020204" pitchFamily="34" charset="0"/>
              </a:rPr>
            </a:br>
            <a:r>
              <a:rPr lang="hu-HU" dirty="0" err="1">
                <a:latin typeface="Open Sans" panose="020B0606030504020204" pitchFamily="34" charset="0"/>
                <a:ea typeface="Open Sans" panose="020B0606030504020204" pitchFamily="34" charset="0"/>
                <a:cs typeface="Open Sans" panose="020B0606030504020204" pitchFamily="34" charset="0"/>
              </a:rPr>
              <a:t>Coordinator</a:t>
            </a:r>
            <a:r>
              <a:rPr lang="hu-HU" dirty="0">
                <a:latin typeface="Open Sans" panose="020B0606030504020204" pitchFamily="34" charset="0"/>
                <a:ea typeface="Open Sans" panose="020B0606030504020204" pitchFamily="34" charset="0"/>
                <a:cs typeface="Open Sans" panose="020B0606030504020204" pitchFamily="34" charset="0"/>
              </a:rPr>
              <a:t>: Zsuzsa Vidra and János Győri</a:t>
            </a:r>
            <a:br>
              <a:rPr lang="hu-HU" dirty="0">
                <a:latin typeface="Open Sans" panose="020B0606030504020204" pitchFamily="34" charset="0"/>
                <a:ea typeface="Open Sans" panose="020B0606030504020204" pitchFamily="34" charset="0"/>
                <a:cs typeface="Open Sans" panose="020B0606030504020204" pitchFamily="34" charset="0"/>
              </a:rPr>
            </a:br>
            <a:endParaRPr lang="hu-HU"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en-US" dirty="0">
                <a:latin typeface="Open Sans" panose="020B0606030504020204" pitchFamily="34" charset="0"/>
                <a:ea typeface="Open Sans" panose="020B0606030504020204" pitchFamily="34" charset="0"/>
                <a:cs typeface="Open Sans" panose="020B0606030504020204" pitchFamily="34" charset="0"/>
              </a:rPr>
              <a:t>Partners</a:t>
            </a:r>
            <a:r>
              <a:rPr lang="hu-HU"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NGO-s, and other organizations</a:t>
            </a:r>
            <a:r>
              <a:rPr lang="hu-HU" dirty="0">
                <a:latin typeface="Open Sans" panose="020B0606030504020204" pitchFamily="34" charset="0"/>
                <a:ea typeface="Open Sans" panose="020B0606030504020204" pitchFamily="34" charset="0"/>
                <a:cs typeface="Open Sans" panose="020B0606030504020204" pitchFamily="34" charset="0"/>
              </a:rPr>
              <a:t> </a:t>
            </a:r>
            <a:r>
              <a:rPr lang="hu-HU"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https://ippi.ppk.elte.hu/en/socialintegration-ma/practice</a:t>
            </a:r>
            <a:endParaRPr lang="hu-HU"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dirty="0" err="1">
                <a:latin typeface="Open Sans" panose="020B0606030504020204" pitchFamily="34" charset="0"/>
                <a:ea typeface="Open Sans" panose="020B0606030504020204" pitchFamily="34" charset="0"/>
                <a:cs typeface="Open Sans" panose="020B0606030504020204" pitchFamily="34" charset="0"/>
              </a:rPr>
              <a:t>e.g</a:t>
            </a:r>
            <a:r>
              <a:rPr lang="hu-HU" dirty="0">
                <a:latin typeface="Open Sans" panose="020B0606030504020204" pitchFamily="34" charset="0"/>
                <a:ea typeface="Open Sans" panose="020B0606030504020204" pitchFamily="34" charset="0"/>
                <a:cs typeface="Open Sans" panose="020B0606030504020204" pitchFamily="34" charset="0"/>
              </a:rPr>
              <a:t>.: </a:t>
            </a:r>
            <a:r>
              <a:rPr lang="hu-HU" dirty="0" err="1">
                <a:latin typeface="Open Sans" panose="020B0606030504020204" pitchFamily="34" charset="0"/>
                <a:ea typeface="Open Sans" panose="020B0606030504020204" pitchFamily="34" charset="0"/>
                <a:cs typeface="Open Sans" panose="020B0606030504020204" pitchFamily="34" charset="0"/>
              </a:rPr>
              <a:t>Anthropolis</a:t>
            </a:r>
            <a:r>
              <a:rPr lang="hu-HU" dirty="0">
                <a:latin typeface="Open Sans" panose="020B0606030504020204" pitchFamily="34" charset="0"/>
                <a:ea typeface="Open Sans" panose="020B0606030504020204" pitchFamily="34" charset="0"/>
                <a:cs typeface="Open Sans" panose="020B0606030504020204" pitchFamily="34" charset="0"/>
              </a:rPr>
              <a:t> Association, </a:t>
            </a:r>
            <a:r>
              <a:rPr lang="en-US" dirty="0">
                <a:latin typeface="Open Sans" panose="020B0606030504020204" pitchFamily="34" charset="0"/>
                <a:ea typeface="Open Sans" panose="020B0606030504020204" pitchFamily="34" charset="0"/>
                <a:cs typeface="Open Sans" panose="020B0606030504020204" pitchFamily="34" charset="0"/>
              </a:rPr>
              <a:t>ELTE  Rector's Cabinet</a:t>
            </a:r>
            <a:r>
              <a:rPr lang="hu-HU" dirty="0">
                <a:latin typeface="Open Sans" panose="020B0606030504020204" pitchFamily="34" charset="0"/>
                <a:ea typeface="Open Sans" panose="020B0606030504020204" pitchFamily="34" charset="0"/>
                <a:cs typeface="Open Sans" panose="020B0606030504020204" pitchFamily="34" charset="0"/>
              </a:rPr>
              <a:t>, ELTE PPK</a:t>
            </a:r>
            <a:r>
              <a:rPr lang="en-US" dirty="0">
                <a:latin typeface="Open Sans" panose="020B0606030504020204" pitchFamily="34" charset="0"/>
                <a:ea typeface="Open Sans" panose="020B0606030504020204" pitchFamily="34" charset="0"/>
                <a:cs typeface="Open Sans" panose="020B0606030504020204" pitchFamily="34" charset="0"/>
              </a:rPr>
              <a:t> International Office, </a:t>
            </a:r>
            <a:r>
              <a:rPr lang="hu-HU" dirty="0" err="1">
                <a:latin typeface="Open Sans" panose="020B0606030504020204" pitchFamily="34" charset="0"/>
                <a:ea typeface="Open Sans" panose="020B0606030504020204" pitchFamily="34" charset="0"/>
                <a:cs typeface="Open Sans" panose="020B0606030504020204" pitchFamily="34" charset="0"/>
              </a:rPr>
              <a:t>Fulbright</a:t>
            </a:r>
            <a:r>
              <a:rPr lang="hu-HU" dirty="0">
                <a:latin typeface="Open Sans" panose="020B0606030504020204" pitchFamily="34" charset="0"/>
                <a:ea typeface="Open Sans" panose="020B0606030504020204" pitchFamily="34" charset="0"/>
                <a:cs typeface="Open Sans" panose="020B0606030504020204" pitchFamily="34" charset="0"/>
              </a:rPr>
              <a:t> Hungary, </a:t>
            </a:r>
            <a:r>
              <a:rPr lang="en-US" dirty="0" err="1">
                <a:latin typeface="Open Sans" panose="020B0606030504020204" pitchFamily="34" charset="0"/>
                <a:ea typeface="Open Sans" panose="020B0606030504020204" pitchFamily="34" charset="0"/>
                <a:cs typeface="Open Sans" panose="020B0606030504020204" pitchFamily="34" charset="0"/>
              </a:rPr>
              <a:t>Menedék</a:t>
            </a:r>
            <a:r>
              <a:rPr lang="en-US" dirty="0">
                <a:latin typeface="Open Sans" panose="020B0606030504020204" pitchFamily="34" charset="0"/>
                <a:ea typeface="Open Sans" panose="020B0606030504020204" pitchFamily="34" charset="0"/>
                <a:cs typeface="Open Sans" panose="020B0606030504020204" pitchFamily="34" charset="0"/>
              </a:rPr>
              <a:t> - Hungarian Association for Migrants, </a:t>
            </a:r>
            <a:r>
              <a:rPr lang="hu-HU" dirty="0">
                <a:latin typeface="Open Sans" panose="020B0606030504020204" pitchFamily="34" charset="0"/>
                <a:ea typeface="Open Sans" panose="020B0606030504020204" pitchFamily="34" charset="0"/>
                <a:cs typeface="Open Sans" panose="020B0606030504020204" pitchFamily="34" charset="0"/>
              </a:rPr>
              <a:t>Budapest </a:t>
            </a:r>
            <a:r>
              <a:rPr lang="hu-HU" dirty="0" err="1">
                <a:latin typeface="Open Sans" panose="020B0606030504020204" pitchFamily="34" charset="0"/>
                <a:ea typeface="Open Sans" panose="020B0606030504020204" pitchFamily="34" charset="0"/>
                <a:cs typeface="Open Sans" panose="020B0606030504020204" pitchFamily="34" charset="0"/>
              </a:rPr>
              <a:t>School</a:t>
            </a:r>
            <a:endParaRPr lang="hu-HU"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56191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D605F48E-21C3-1AD8-1D0E-95DC28BC15C1}"/>
              </a:ext>
            </a:extLst>
          </p:cNvPr>
          <p:cNvSpPr>
            <a:spLocks noGrp="1"/>
          </p:cNvSpPr>
          <p:nvPr>
            <p:ph type="body" idx="16"/>
          </p:nvPr>
        </p:nvSpPr>
        <p:spPr/>
        <p:txBody>
          <a:bodyPr/>
          <a:lstStyle/>
          <a:p>
            <a:r>
              <a:rPr lang="hu-HU" dirty="0">
                <a:solidFill>
                  <a:schemeClr val="tx1"/>
                </a:solidFill>
              </a:rPr>
              <a:t>Hallgatói élet / </a:t>
            </a:r>
            <a:r>
              <a:rPr lang="hu-HU" dirty="0" err="1">
                <a:solidFill>
                  <a:schemeClr val="tx1"/>
                </a:solidFill>
              </a:rPr>
              <a:t>Students</a:t>
            </a:r>
            <a:r>
              <a:rPr lang="hu-HU" dirty="0">
                <a:solidFill>
                  <a:schemeClr val="tx1"/>
                </a:solidFill>
              </a:rPr>
              <a:t>’ life</a:t>
            </a:r>
          </a:p>
        </p:txBody>
      </p:sp>
      <p:pic>
        <p:nvPicPr>
          <p:cNvPr id="7" name="Kép 6">
            <a:extLst>
              <a:ext uri="{FF2B5EF4-FFF2-40B4-BE49-F238E27FC236}">
                <a16:creationId xmlns:a16="http://schemas.microsoft.com/office/drawing/2014/main" id="{F8F3EFAA-001F-29F6-CD7A-8C8208619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99" y="1378424"/>
            <a:ext cx="3602047" cy="3602047"/>
          </a:xfrm>
          <a:prstGeom prst="rect">
            <a:avLst/>
          </a:prstGeom>
        </p:spPr>
      </p:pic>
      <p:pic>
        <p:nvPicPr>
          <p:cNvPr id="8" name="Kép 7" descr="A képen ruházat, fal, személy, fedett pályás látható&#10;&#10;Automatikusan generált leírás">
            <a:extLst>
              <a:ext uri="{FF2B5EF4-FFF2-40B4-BE49-F238E27FC236}">
                <a16:creationId xmlns:a16="http://schemas.microsoft.com/office/drawing/2014/main" id="{58AE571B-42F3-468A-6DD4-1AAA42220EE0}"/>
              </a:ext>
            </a:extLst>
          </p:cNvPr>
          <p:cNvPicPr>
            <a:picLocks noChangeAspect="1"/>
          </p:cNvPicPr>
          <p:nvPr/>
        </p:nvPicPr>
        <p:blipFill>
          <a:blip r:embed="rId3"/>
          <a:stretch>
            <a:fillRect/>
          </a:stretch>
        </p:blipFill>
        <p:spPr>
          <a:xfrm>
            <a:off x="8229600" y="723315"/>
            <a:ext cx="3847733" cy="2565156"/>
          </a:xfrm>
          <a:prstGeom prst="rect">
            <a:avLst/>
          </a:prstGeom>
        </p:spPr>
      </p:pic>
      <p:pic>
        <p:nvPicPr>
          <p:cNvPr id="9" name="Kép 8" descr="A képen Emberi arc, ruházat, személy, mosoly látható&#10;&#10;Automatikusan generált leírás">
            <a:extLst>
              <a:ext uri="{FF2B5EF4-FFF2-40B4-BE49-F238E27FC236}">
                <a16:creationId xmlns:a16="http://schemas.microsoft.com/office/drawing/2014/main" id="{0574F2E2-881C-4DE2-6A63-4A349859601F}"/>
              </a:ext>
            </a:extLst>
          </p:cNvPr>
          <p:cNvPicPr>
            <a:picLocks noChangeAspect="1"/>
          </p:cNvPicPr>
          <p:nvPr/>
        </p:nvPicPr>
        <p:blipFill>
          <a:blip r:embed="rId4"/>
          <a:stretch>
            <a:fillRect/>
          </a:stretch>
        </p:blipFill>
        <p:spPr>
          <a:xfrm>
            <a:off x="4094812" y="1515584"/>
            <a:ext cx="3999262" cy="3000987"/>
          </a:xfrm>
          <a:prstGeom prst="rect">
            <a:avLst/>
          </a:prstGeom>
        </p:spPr>
      </p:pic>
      <p:pic>
        <p:nvPicPr>
          <p:cNvPr id="10" name="Kép 9" descr="A képen ruházat, kültéri, személy, csoport látható&#10;&#10;Automatikusan generált leírás">
            <a:extLst>
              <a:ext uri="{FF2B5EF4-FFF2-40B4-BE49-F238E27FC236}">
                <a16:creationId xmlns:a16="http://schemas.microsoft.com/office/drawing/2014/main" id="{A50C5A87-52AE-F8DD-3F7C-3ADB2018B019}"/>
              </a:ext>
            </a:extLst>
          </p:cNvPr>
          <p:cNvPicPr>
            <a:picLocks noChangeAspect="1"/>
          </p:cNvPicPr>
          <p:nvPr/>
        </p:nvPicPr>
        <p:blipFill>
          <a:blip r:embed="rId5"/>
          <a:stretch>
            <a:fillRect/>
          </a:stretch>
        </p:blipFill>
        <p:spPr>
          <a:xfrm>
            <a:off x="5957638" y="3999489"/>
            <a:ext cx="5968563" cy="2685853"/>
          </a:xfrm>
          <a:prstGeom prst="rect">
            <a:avLst/>
          </a:prstGeom>
        </p:spPr>
      </p:pic>
    </p:spTree>
    <p:extLst>
      <p:ext uri="{BB962C8B-B14F-4D97-AF65-F5344CB8AC3E}">
        <p14:creationId xmlns:p14="http://schemas.microsoft.com/office/powerpoint/2010/main" val="192936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A képen személy, modellt állás látható&#10;&#10;Automatikusan generált leírás">
            <a:extLst>
              <a:ext uri="{FF2B5EF4-FFF2-40B4-BE49-F238E27FC236}">
                <a16:creationId xmlns:a16="http://schemas.microsoft.com/office/drawing/2014/main" id="{0916AAC8-30E8-BCE7-7147-28133453E5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9171" y="422236"/>
            <a:ext cx="1682231" cy="2523346"/>
          </a:xfrm>
          <a:prstGeom prst="rect">
            <a:avLst/>
          </a:prstGeom>
        </p:spPr>
      </p:pic>
      <p:sp>
        <p:nvSpPr>
          <p:cNvPr id="6" name="Szövegdoboz 5">
            <a:extLst>
              <a:ext uri="{FF2B5EF4-FFF2-40B4-BE49-F238E27FC236}">
                <a16:creationId xmlns:a16="http://schemas.microsoft.com/office/drawing/2014/main" id="{D6B660D6-DCD7-7D5A-3219-9DF8BEF8F564}"/>
              </a:ext>
            </a:extLst>
          </p:cNvPr>
          <p:cNvSpPr txBox="1"/>
          <p:nvPr/>
        </p:nvSpPr>
        <p:spPr>
          <a:xfrm>
            <a:off x="3816304" y="1683909"/>
            <a:ext cx="3892491" cy="646331"/>
          </a:xfrm>
          <a:prstGeom prst="rect">
            <a:avLst/>
          </a:prstGeom>
          <a:noFill/>
        </p:spPr>
        <p:txBody>
          <a:bodyPr wrap="square" rtlCol="0">
            <a:spAutoFit/>
          </a:bodyPr>
          <a:lstStyle/>
          <a:p>
            <a:r>
              <a:rPr lang="hu-HU" dirty="0">
                <a:latin typeface="Open Sans" panose="020B0606030504020204" pitchFamily="34" charset="0"/>
                <a:ea typeface="Open Sans" panose="020B0606030504020204" pitchFamily="34" charset="0"/>
                <a:cs typeface="Open Sans" panose="020B0606030504020204" pitchFamily="34" charset="0"/>
              </a:rPr>
              <a:t>Dr. Simonovits Borbála</a:t>
            </a:r>
            <a:br>
              <a:rPr lang="hu-HU" dirty="0">
                <a:latin typeface="Open Sans" panose="020B0606030504020204" pitchFamily="34" charset="0"/>
                <a:ea typeface="Open Sans" panose="020B0606030504020204" pitchFamily="34" charset="0"/>
                <a:cs typeface="Open Sans" panose="020B0606030504020204" pitchFamily="34" charset="0"/>
              </a:rPr>
            </a:br>
            <a:r>
              <a:rPr lang="hu-HU" dirty="0">
                <a:latin typeface="Open Sans" panose="020B0606030504020204" pitchFamily="34" charset="0"/>
                <a:ea typeface="Open Sans" panose="020B0606030504020204" pitchFamily="34" charset="0"/>
                <a:cs typeface="Open Sans" panose="020B0606030504020204" pitchFamily="34" charset="0"/>
              </a:rPr>
              <a:t>„OFÖ”</a:t>
            </a:r>
          </a:p>
        </p:txBody>
      </p:sp>
      <p:pic>
        <p:nvPicPr>
          <p:cNvPr id="7" name="Kép 6" descr="A képen nő, tartás látható&#10;&#10;Automatikusan generált leírás">
            <a:extLst>
              <a:ext uri="{FF2B5EF4-FFF2-40B4-BE49-F238E27FC236}">
                <a16:creationId xmlns:a16="http://schemas.microsoft.com/office/drawing/2014/main" id="{B3511D6F-8654-1253-8B2C-062B82CEC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033" y="3144187"/>
            <a:ext cx="1678369" cy="2797282"/>
          </a:xfrm>
          <a:prstGeom prst="rect">
            <a:avLst/>
          </a:prstGeom>
        </p:spPr>
      </p:pic>
      <p:sp>
        <p:nvSpPr>
          <p:cNvPr id="8" name="Szövegdoboz 7">
            <a:extLst>
              <a:ext uri="{FF2B5EF4-FFF2-40B4-BE49-F238E27FC236}">
                <a16:creationId xmlns:a16="http://schemas.microsoft.com/office/drawing/2014/main" id="{B1FF8833-EDCC-B310-DED1-7DFC15EC666D}"/>
              </a:ext>
            </a:extLst>
          </p:cNvPr>
          <p:cNvSpPr txBox="1"/>
          <p:nvPr/>
        </p:nvSpPr>
        <p:spPr>
          <a:xfrm>
            <a:off x="3796317" y="3912653"/>
            <a:ext cx="3481432" cy="646331"/>
          </a:xfrm>
          <a:prstGeom prst="rect">
            <a:avLst/>
          </a:prstGeom>
          <a:noFill/>
        </p:spPr>
        <p:txBody>
          <a:bodyPr wrap="square" rtlCol="0">
            <a:spAutoFit/>
          </a:bodyPr>
          <a:lstStyle/>
          <a:p>
            <a:r>
              <a:rPr lang="hu-HU" dirty="0">
                <a:latin typeface="Open Sans" panose="020B0606030504020204" pitchFamily="34" charset="0"/>
                <a:ea typeface="Open Sans" panose="020B0606030504020204" pitchFamily="34" charset="0"/>
                <a:cs typeface="Open Sans" panose="020B0606030504020204" pitchFamily="34" charset="0"/>
              </a:rPr>
              <a:t>Dr. Orsolya ENDRŐDY </a:t>
            </a:r>
            <a:br>
              <a:rPr lang="hu-HU" dirty="0">
                <a:latin typeface="Open Sans" panose="020B0606030504020204" pitchFamily="34" charset="0"/>
                <a:ea typeface="Open Sans" panose="020B0606030504020204" pitchFamily="34" charset="0"/>
                <a:cs typeface="Open Sans" panose="020B0606030504020204" pitchFamily="34" charset="0"/>
              </a:rPr>
            </a:br>
            <a:r>
              <a:rPr lang="hu-HU" dirty="0">
                <a:latin typeface="Open Sans" panose="020B0606030504020204" pitchFamily="34" charset="0"/>
                <a:ea typeface="Open Sans" panose="020B0606030504020204" pitchFamily="34" charset="0"/>
                <a:cs typeface="Open Sans" panose="020B0606030504020204" pitchFamily="34" charset="0"/>
              </a:rPr>
              <a:t>„</a:t>
            </a:r>
            <a:r>
              <a:rPr lang="hu-HU" dirty="0" err="1">
                <a:latin typeface="Open Sans" panose="020B0606030504020204" pitchFamily="34" charset="0"/>
                <a:ea typeface="Open Sans" panose="020B0606030504020204" pitchFamily="34" charset="0"/>
                <a:cs typeface="Open Sans" panose="020B0606030504020204" pitchFamily="34" charset="0"/>
              </a:rPr>
              <a:t>Homeroom</a:t>
            </a:r>
            <a:r>
              <a:rPr lang="hu-HU" dirty="0">
                <a:latin typeface="Open Sans" panose="020B0606030504020204" pitchFamily="34" charset="0"/>
                <a:ea typeface="Open Sans" panose="020B0606030504020204" pitchFamily="34" charset="0"/>
                <a:cs typeface="Open Sans" panose="020B0606030504020204" pitchFamily="34" charset="0"/>
              </a:rPr>
              <a:t>  teacher”</a:t>
            </a:r>
          </a:p>
        </p:txBody>
      </p:sp>
    </p:spTree>
    <p:extLst>
      <p:ext uri="{BB962C8B-B14F-4D97-AF65-F5344CB8AC3E}">
        <p14:creationId xmlns:p14="http://schemas.microsoft.com/office/powerpoint/2010/main" val="801402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B52322CB-162D-BA66-2716-97259A33A332}"/>
              </a:ext>
            </a:extLst>
          </p:cNvPr>
          <p:cNvSpPr>
            <a:spLocks noGrp="1"/>
          </p:cNvSpPr>
          <p:nvPr>
            <p:ph type="body" idx="16"/>
          </p:nvPr>
        </p:nvSpPr>
        <p:spPr/>
        <p:txBody>
          <a:bodyPr/>
          <a:lstStyle/>
          <a:p>
            <a:r>
              <a:rPr lang="hu-HU" dirty="0">
                <a:solidFill>
                  <a:schemeClr val="tx1"/>
                </a:solidFill>
              </a:rPr>
              <a:t>Hallgatói Követelményrendszer (HKR)</a:t>
            </a:r>
          </a:p>
        </p:txBody>
      </p:sp>
      <p:sp>
        <p:nvSpPr>
          <p:cNvPr id="8" name="Szövegdoboz 7">
            <a:extLst>
              <a:ext uri="{FF2B5EF4-FFF2-40B4-BE49-F238E27FC236}">
                <a16:creationId xmlns:a16="http://schemas.microsoft.com/office/drawing/2014/main" id="{CCC9D1C3-CCD6-51B1-99BE-E60B25F74688}"/>
              </a:ext>
            </a:extLst>
          </p:cNvPr>
          <p:cNvSpPr txBox="1"/>
          <p:nvPr/>
        </p:nvSpPr>
        <p:spPr>
          <a:xfrm>
            <a:off x="838200" y="1296653"/>
            <a:ext cx="7007942" cy="369332"/>
          </a:xfrm>
          <a:prstGeom prst="rect">
            <a:avLst/>
          </a:prstGeom>
          <a:noFill/>
        </p:spPr>
        <p:txBody>
          <a:bodyPr wrap="square">
            <a:spAutoFit/>
          </a:bodyPr>
          <a:lstStyle/>
          <a:p>
            <a:r>
              <a:rPr lang="hu-HU" sz="1800" dirty="0">
                <a:latin typeface="Open Sans" panose="020B0606030504020204" pitchFamily="34" charset="0"/>
                <a:ea typeface="Open Sans" panose="020B0606030504020204" pitchFamily="34" charset="0"/>
                <a:cs typeface="Open Sans" panose="020B0606030504020204" pitchFamily="34" charset="0"/>
                <a:hlinkClick r:id="rId2"/>
              </a:rPr>
              <a:t>https://www.elte.hu/dstore/document/689/ELTE_SZMSZ_II.pdf</a:t>
            </a:r>
            <a:endParaRPr lang="hu-HU"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artalom helye 2">
            <a:extLst>
              <a:ext uri="{FF2B5EF4-FFF2-40B4-BE49-F238E27FC236}">
                <a16:creationId xmlns:a16="http://schemas.microsoft.com/office/drawing/2014/main" id="{8CA35085-0430-1748-1C98-A162FF21016B}"/>
              </a:ext>
            </a:extLst>
          </p:cNvPr>
          <p:cNvSpPr txBox="1">
            <a:spLocks/>
          </p:cNvSpPr>
          <p:nvPr/>
        </p:nvSpPr>
        <p:spPr>
          <a:xfrm>
            <a:off x="838200" y="1874041"/>
            <a:ext cx="7533269" cy="351495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hu-HU" sz="2600" dirty="0">
                <a:latin typeface="Open Sans" panose="020B0606030504020204" pitchFamily="34" charset="0"/>
                <a:ea typeface="Open Sans" panose="020B0606030504020204" pitchFamily="34" charset="0"/>
                <a:cs typeface="Open Sans" panose="020B0606030504020204" pitchFamily="34" charset="0"/>
              </a:rPr>
              <a:t>32. § (3) „A hallgatói jogviszony alapján a hallgató köteles a jogszabályok, az Egyetem szabályzatai, így különösen a jelen Szabályzat, valamint a szak (ideértve a felsőoktatási szakképzést is) tantervének keretei között tanulmányait megtervezni és a tanulmányi kötelezettségeknek eleget tenni. Ennek során a hallgató köteles használni az Elektronikus Tanulmányi Rendszert és – jogviszonyának aktív vagy passzív mivoltára tekintet nélkül – folyamatosan figyelemmel kísérni az abban általában, illetve kifejezetten részére címzetten közzétett egyetemi információkat, közleményeket.”</a:t>
            </a:r>
          </a:p>
          <a:p>
            <a:pPr marL="0" indent="0">
              <a:lnSpc>
                <a:spcPct val="120000"/>
              </a:lnSpc>
              <a:buNone/>
            </a:pPr>
            <a:r>
              <a:rPr lang="hu-HU" sz="2600" dirty="0">
                <a:latin typeface="Open Sans" panose="020B0606030504020204" pitchFamily="34" charset="0"/>
                <a:ea typeface="Open Sans" panose="020B0606030504020204" pitchFamily="34" charset="0"/>
                <a:cs typeface="Open Sans" panose="020B0606030504020204" pitchFamily="34" charset="0"/>
              </a:rPr>
              <a:t>519. § (4) „A hallgatónak az egyetemi levelezései során az Elektronikus Tanulmányi Rendszerben megadott e-mail címét kell használnia.”</a:t>
            </a:r>
          </a:p>
          <a:p>
            <a:endParaRPr lang="hu-HU" dirty="0"/>
          </a:p>
        </p:txBody>
      </p:sp>
    </p:spTree>
    <p:extLst>
      <p:ext uri="{BB962C8B-B14F-4D97-AF65-F5344CB8AC3E}">
        <p14:creationId xmlns:p14="http://schemas.microsoft.com/office/powerpoint/2010/main" val="3367652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5B47577A-4915-03DE-CD72-80D35A3A593A}"/>
              </a:ext>
            </a:extLst>
          </p:cNvPr>
          <p:cNvSpPr>
            <a:spLocks noGrp="1"/>
          </p:cNvSpPr>
          <p:nvPr>
            <p:ph type="body" idx="16"/>
          </p:nvPr>
        </p:nvSpPr>
        <p:spPr/>
        <p:txBody>
          <a:bodyPr/>
          <a:lstStyle/>
          <a:p>
            <a:r>
              <a:rPr lang="hu-HU" sz="2800" dirty="0" err="1">
                <a:solidFill>
                  <a:schemeClr val="tx1"/>
                </a:solidFill>
              </a:rPr>
              <a:t>Academic</a:t>
            </a:r>
            <a:r>
              <a:rPr lang="hu-HU" sz="2800" dirty="0">
                <a:solidFill>
                  <a:schemeClr val="tx1"/>
                </a:solidFill>
              </a:rPr>
              <a:t> </a:t>
            </a:r>
            <a:r>
              <a:rPr lang="hu-HU" sz="2800" dirty="0" err="1">
                <a:solidFill>
                  <a:schemeClr val="tx1"/>
                </a:solidFill>
              </a:rPr>
              <a:t>Regulations</a:t>
            </a:r>
            <a:r>
              <a:rPr lang="hu-HU" sz="2800" dirty="0">
                <a:solidFill>
                  <a:schemeClr val="tx1"/>
                </a:solidFill>
              </a:rPr>
              <a:t> </a:t>
            </a:r>
            <a:r>
              <a:rPr lang="hu-HU" sz="2800" dirty="0" err="1">
                <a:solidFill>
                  <a:schemeClr val="tx1"/>
                </a:solidFill>
              </a:rPr>
              <a:t>for</a:t>
            </a:r>
            <a:r>
              <a:rPr lang="hu-HU" sz="2800" dirty="0">
                <a:solidFill>
                  <a:schemeClr val="tx1"/>
                </a:solidFill>
              </a:rPr>
              <a:t> </a:t>
            </a:r>
            <a:r>
              <a:rPr lang="hu-HU" sz="2800" dirty="0" err="1">
                <a:solidFill>
                  <a:schemeClr val="tx1"/>
                </a:solidFill>
              </a:rPr>
              <a:t>Students</a:t>
            </a:r>
            <a:br>
              <a:rPr lang="hu-HU" sz="2800" dirty="0">
                <a:solidFill>
                  <a:schemeClr val="tx1"/>
                </a:solidFill>
              </a:rPr>
            </a:br>
            <a:br>
              <a:rPr lang="hu-HU" sz="2800" dirty="0">
                <a:solidFill>
                  <a:schemeClr val="tx1"/>
                </a:solidFill>
              </a:rPr>
            </a:br>
            <a:r>
              <a:rPr lang="hu-HU" sz="2000" dirty="0">
                <a:solidFill>
                  <a:schemeClr val="tx1"/>
                </a:solidFill>
                <a:hlinkClick r:id="rId2">
                  <a:extLst>
                    <a:ext uri="{A12FA001-AC4F-418D-AE19-62706E023703}">
                      <ahyp:hlinkClr xmlns:ahyp="http://schemas.microsoft.com/office/drawing/2018/hyperlinkcolor" val="tx"/>
                    </a:ext>
                  </a:extLst>
                </a:hlinkClick>
              </a:rPr>
              <a:t>https://www.elte.hu/en/dstore/document/164/ELTE_SZMSZ_II_EN_210901.pdf</a:t>
            </a:r>
            <a:endParaRPr lang="hu-HU" sz="2000" dirty="0">
              <a:solidFill>
                <a:schemeClr val="tx1"/>
              </a:solidFill>
            </a:endParaRPr>
          </a:p>
        </p:txBody>
      </p:sp>
      <p:sp>
        <p:nvSpPr>
          <p:cNvPr id="6" name="Tartalom helye 2">
            <a:extLst>
              <a:ext uri="{FF2B5EF4-FFF2-40B4-BE49-F238E27FC236}">
                <a16:creationId xmlns:a16="http://schemas.microsoft.com/office/drawing/2014/main" id="{5E662654-E4DE-0504-0FC3-245BAAF005AD}"/>
              </a:ext>
            </a:extLst>
          </p:cNvPr>
          <p:cNvSpPr txBox="1">
            <a:spLocks/>
          </p:cNvSpPr>
          <p:nvPr/>
        </p:nvSpPr>
        <p:spPr>
          <a:xfrm>
            <a:off x="838200" y="2089469"/>
            <a:ext cx="7533269" cy="3514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900" dirty="0">
                <a:latin typeface="Open Sans" panose="020B0606030504020204" pitchFamily="34" charset="0"/>
                <a:ea typeface="Open Sans" panose="020B0606030504020204" pitchFamily="34" charset="0"/>
                <a:cs typeface="Open Sans" panose="020B0606030504020204" pitchFamily="34" charset="0"/>
              </a:rPr>
              <a:t>32. (3) „</a:t>
            </a:r>
            <a:r>
              <a:rPr lang="en-US" sz="1900" dirty="0">
                <a:latin typeface="Open Sans" panose="020B0606030504020204" pitchFamily="34" charset="0"/>
                <a:ea typeface="Open Sans" panose="020B0606030504020204" pitchFamily="34" charset="0"/>
                <a:cs typeface="Open Sans" panose="020B0606030504020204" pitchFamily="34" charset="0"/>
              </a:rPr>
              <a:t>The legal relation of the student status obliges the Student to comply with the law, the University’s regulations and in particular the present Regulations, and to meet the academic requirements of the faculty. As long as the Student status is valid, be it active or passive, the Student is obliged to use the Electronic Registration System and to read all information published therein, whether it is of general or personal concern.</a:t>
            </a:r>
            <a:r>
              <a:rPr lang="hu-HU" sz="19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hu-HU" sz="1900" dirty="0">
                <a:latin typeface="Open Sans" panose="020B0606030504020204" pitchFamily="34" charset="0"/>
                <a:ea typeface="Open Sans" panose="020B0606030504020204" pitchFamily="34" charset="0"/>
                <a:cs typeface="Open Sans" panose="020B0606030504020204" pitchFamily="34" charset="0"/>
              </a:rPr>
              <a:t>519. </a:t>
            </a:r>
            <a:r>
              <a:rPr lang="en-US" sz="1900" dirty="0">
                <a:latin typeface="Open Sans" panose="020B0606030504020204" pitchFamily="34" charset="0"/>
                <a:ea typeface="Open Sans" panose="020B0606030504020204" pitchFamily="34" charset="0"/>
                <a:cs typeface="Open Sans" panose="020B0606030504020204" pitchFamily="34" charset="0"/>
              </a:rPr>
              <a:t>(4) </a:t>
            </a:r>
            <a:r>
              <a:rPr lang="hu-HU" sz="1900" dirty="0">
                <a:latin typeface="Open Sans" panose="020B0606030504020204" pitchFamily="34" charset="0"/>
                <a:ea typeface="Open Sans" panose="020B0606030504020204" pitchFamily="34" charset="0"/>
                <a:cs typeface="Open Sans" panose="020B0606030504020204" pitchFamily="34" charset="0"/>
              </a:rPr>
              <a:t>„</a:t>
            </a:r>
            <a:r>
              <a:rPr lang="en-US" sz="1900" dirty="0">
                <a:latin typeface="Open Sans" panose="020B0606030504020204" pitchFamily="34" charset="0"/>
                <a:ea typeface="Open Sans" panose="020B0606030504020204" pitchFamily="34" charset="0"/>
                <a:cs typeface="Open Sans" panose="020B0606030504020204" pitchFamily="34" charset="0"/>
              </a:rPr>
              <a:t>The student shall use the email address given in the Electronic Registration System during his/her correspondence with the university.</a:t>
            </a:r>
            <a:r>
              <a:rPr lang="hu-HU" sz="19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028377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2">
            <a:extLst>
              <a:ext uri="{FF2B5EF4-FFF2-40B4-BE49-F238E27FC236}">
                <a16:creationId xmlns:a16="http://schemas.microsoft.com/office/drawing/2014/main" id="{89F11722-C59F-D7FB-8816-C1FC08B920AF}"/>
              </a:ext>
            </a:extLst>
          </p:cNvPr>
          <p:cNvSpPr txBox="1">
            <a:spLocks/>
          </p:cNvSpPr>
          <p:nvPr/>
        </p:nvSpPr>
        <p:spPr>
          <a:xfrm>
            <a:off x="1420882" y="1827835"/>
            <a:ext cx="4008369" cy="34552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600" dirty="0">
                <a:latin typeface="Open Sans" panose="020B0606030504020204" pitchFamily="34" charset="0"/>
                <a:ea typeface="Open Sans" panose="020B0606030504020204" pitchFamily="34" charset="0"/>
                <a:cs typeface="Open Sans" panose="020B0606030504020204" pitchFamily="34" charset="0"/>
              </a:rPr>
              <a:t>Tanulmányi ügyintéző</a:t>
            </a:r>
          </a:p>
          <a:p>
            <a:pPr marL="0" indent="0">
              <a:buFont typeface="Arial" panose="020B0604020202020204" pitchFamily="34" charset="0"/>
              <a:buNone/>
            </a:pPr>
            <a:r>
              <a:rPr lang="hu-HU" sz="1600" b="1" dirty="0">
                <a:latin typeface="Open Sans" panose="020B0606030504020204" pitchFamily="34" charset="0"/>
                <a:ea typeface="Open Sans" panose="020B0606030504020204" pitchFamily="34" charset="0"/>
                <a:cs typeface="Open Sans" panose="020B0606030504020204" pitchFamily="34" charset="0"/>
              </a:rPr>
              <a:t>Danczák Judit</a:t>
            </a:r>
          </a:p>
          <a:p>
            <a:pPr marL="0" indent="0">
              <a:buFont typeface="Arial" panose="020B0604020202020204" pitchFamily="34" charset="0"/>
              <a:buNone/>
            </a:pPr>
            <a:r>
              <a:rPr lang="en-US" sz="1600" dirty="0" err="1">
                <a:latin typeface="Open Sans" panose="020B0606030504020204" pitchFamily="34" charset="0"/>
                <a:ea typeface="Open Sans" panose="020B0606030504020204" pitchFamily="34" charset="0"/>
                <a:cs typeface="Open Sans" panose="020B0606030504020204" pitchFamily="34" charset="0"/>
              </a:rPr>
              <a:t>telefon</a:t>
            </a:r>
            <a:r>
              <a:rPr lang="en-US" sz="1600" dirty="0">
                <a:latin typeface="Open Sans" panose="020B0606030504020204" pitchFamily="34" charset="0"/>
                <a:ea typeface="Open Sans" panose="020B0606030504020204" pitchFamily="34" charset="0"/>
                <a:cs typeface="Open Sans" panose="020B0606030504020204" pitchFamily="34" charset="0"/>
              </a:rPr>
              <a:t>: (+36-1)461-4500/3</a:t>
            </a:r>
            <a:r>
              <a:rPr lang="hu-HU" sz="1600" dirty="0">
                <a:latin typeface="Open Sans" panose="020B0606030504020204" pitchFamily="34" charset="0"/>
                <a:ea typeface="Open Sans" panose="020B0606030504020204" pitchFamily="34" charset="0"/>
                <a:cs typeface="Open Sans" panose="020B0606030504020204" pitchFamily="34" charset="0"/>
              </a:rPr>
              <a:t>495</a:t>
            </a:r>
            <a:br>
              <a:rPr lang="en-US" sz="1600" dirty="0">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email:  </a:t>
            </a:r>
            <a:r>
              <a:rPr lang="hu-HU" sz="1600" dirty="0" err="1">
                <a:latin typeface="Open Sans" panose="020B0606030504020204" pitchFamily="34" charset="0"/>
                <a:ea typeface="Open Sans" panose="020B0606030504020204" pitchFamily="34" charset="0"/>
                <a:cs typeface="Open Sans" panose="020B0606030504020204" pitchFamily="34" charset="0"/>
                <a:hlinkClick r:id="rId2"/>
              </a:rPr>
              <a:t>danczak.judit</a:t>
            </a:r>
            <a:r>
              <a:rPr lang="en-US" sz="1600" dirty="0">
                <a:latin typeface="Open Sans" panose="020B0606030504020204" pitchFamily="34" charset="0"/>
                <a:ea typeface="Open Sans" panose="020B0606030504020204" pitchFamily="34" charset="0"/>
                <a:cs typeface="Open Sans" panose="020B0606030504020204" pitchFamily="34" charset="0"/>
                <a:hlinkClick r:id="rId2"/>
              </a:rPr>
              <a:t>@ppk.elte.hu</a:t>
            </a:r>
            <a:br>
              <a:rPr lang="hu-HU" sz="1600" dirty="0">
                <a:latin typeface="Open Sans" panose="020B0606030504020204" pitchFamily="34" charset="0"/>
                <a:ea typeface="Open Sans" panose="020B0606030504020204" pitchFamily="34" charset="0"/>
                <a:cs typeface="Open Sans" panose="020B0606030504020204" pitchFamily="34" charset="0"/>
              </a:rPr>
            </a:br>
            <a:r>
              <a:rPr lang="hu-HU" sz="1600" dirty="0">
                <a:latin typeface="Open Sans" panose="020B0606030504020204" pitchFamily="34" charset="0"/>
                <a:ea typeface="Open Sans" panose="020B0606030504020204" pitchFamily="34" charset="0"/>
                <a:cs typeface="Open Sans" panose="020B0606030504020204" pitchFamily="34" charset="0"/>
              </a:rPr>
              <a:t>Kazy épület, I. emelet</a:t>
            </a:r>
            <a:br>
              <a:rPr lang="hu-HU" sz="1600" dirty="0">
                <a:latin typeface="Open Sans" panose="020B0606030504020204" pitchFamily="34" charset="0"/>
                <a:ea typeface="Open Sans" panose="020B0606030504020204" pitchFamily="34" charset="0"/>
                <a:cs typeface="Open Sans" panose="020B0606030504020204" pitchFamily="34" charset="0"/>
              </a:rPr>
            </a:br>
            <a:br>
              <a:rPr lang="en-US" sz="1600" dirty="0">
                <a:latin typeface="Open Sans" panose="020B0606030504020204" pitchFamily="34" charset="0"/>
                <a:ea typeface="Open Sans" panose="020B0606030504020204" pitchFamily="34" charset="0"/>
                <a:cs typeface="Open Sans" panose="020B0606030504020204" pitchFamily="34" charset="0"/>
              </a:rPr>
            </a:br>
            <a:r>
              <a:rPr lang="hu-HU" sz="1600" dirty="0">
                <a:latin typeface="Open Sans" panose="020B0606030504020204" pitchFamily="34" charset="0"/>
                <a:ea typeface="Open Sans" panose="020B0606030504020204" pitchFamily="34" charset="0"/>
                <a:cs typeface="Open Sans" panose="020B0606030504020204" pitchFamily="34" charset="0"/>
                <a:hlinkClick r:id="rId3"/>
              </a:rPr>
              <a:t>https://www.ppk.elte.hu/tanulmanyi/elerhetosegek/ti_munkatarsak</a:t>
            </a:r>
            <a:endParaRPr lang="hu-HU" sz="1600" dirty="0">
              <a:latin typeface="Open Sans" panose="020B0606030504020204" pitchFamily="34" charset="0"/>
              <a:ea typeface="Open Sans" panose="020B0606030504020204" pitchFamily="34" charset="0"/>
              <a:cs typeface="Open Sans" panose="020B0606030504020204" pitchFamily="34" charset="0"/>
            </a:endParaRPr>
          </a:p>
          <a:p>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hu-HU" sz="1600" dirty="0">
                <a:latin typeface="Open Sans" panose="020B0606030504020204" pitchFamily="34" charset="0"/>
                <a:ea typeface="Open Sans" panose="020B0606030504020204" pitchFamily="34" charset="0"/>
                <a:cs typeface="Open Sans" panose="020B0606030504020204" pitchFamily="34" charset="0"/>
              </a:rPr>
              <a:t>Tanulmányi ügyek</a:t>
            </a: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hlinkClick r:id="rId4"/>
              </a:rPr>
              <a:t>https://www.ppk.elte.hu/tanulmanyi</a:t>
            </a:r>
            <a:endParaRPr lang="hu-HU" sz="1600" dirty="0">
              <a:latin typeface="Open Sans" panose="020B0606030504020204" pitchFamily="34" charset="0"/>
              <a:ea typeface="Open Sans" panose="020B0606030504020204" pitchFamily="34" charset="0"/>
              <a:cs typeface="Open Sans" panose="020B0606030504020204" pitchFamily="34" charset="0"/>
            </a:endParaRPr>
          </a:p>
          <a:p>
            <a:endParaRPr lang="hu-HU" sz="1900" dirty="0"/>
          </a:p>
        </p:txBody>
      </p:sp>
      <p:pic>
        <p:nvPicPr>
          <p:cNvPr id="6" name="Kép 5" descr="A képen Emberi arc, személy, mosoly, ajak látható&#10;&#10;Automatikusan generált leírás">
            <a:extLst>
              <a:ext uri="{FF2B5EF4-FFF2-40B4-BE49-F238E27FC236}">
                <a16:creationId xmlns:a16="http://schemas.microsoft.com/office/drawing/2014/main" id="{D8863CD1-97A0-8F44-A491-D2FA3614C560}"/>
              </a:ext>
            </a:extLst>
          </p:cNvPr>
          <p:cNvPicPr>
            <a:picLocks noChangeAspect="1"/>
          </p:cNvPicPr>
          <p:nvPr/>
        </p:nvPicPr>
        <p:blipFill rotWithShape="1">
          <a:blip r:embed="rId5"/>
          <a:srcRect t="11648" r="-3" b="35020"/>
          <a:stretch/>
        </p:blipFill>
        <p:spPr>
          <a:xfrm>
            <a:off x="6096000" y="1827835"/>
            <a:ext cx="3887391" cy="3455270"/>
          </a:xfrm>
          <a:prstGeom prst="rect">
            <a:avLst/>
          </a:prstGeom>
          <a:noFill/>
        </p:spPr>
      </p:pic>
    </p:spTree>
    <p:extLst>
      <p:ext uri="{BB962C8B-B14F-4D97-AF65-F5344CB8AC3E}">
        <p14:creationId xmlns:p14="http://schemas.microsoft.com/office/powerpoint/2010/main" val="830519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2">
            <a:extLst>
              <a:ext uri="{FF2B5EF4-FFF2-40B4-BE49-F238E27FC236}">
                <a16:creationId xmlns:a16="http://schemas.microsoft.com/office/drawing/2014/main" id="{410BAF38-2BDF-4FFB-892A-E830BA84BB1B}"/>
              </a:ext>
            </a:extLst>
          </p:cNvPr>
          <p:cNvSpPr txBox="1">
            <a:spLocks/>
          </p:cNvSpPr>
          <p:nvPr/>
        </p:nvSpPr>
        <p:spPr>
          <a:xfrm>
            <a:off x="1116082" y="1565352"/>
            <a:ext cx="4008369" cy="34552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600" dirty="0" err="1">
                <a:latin typeface="Open Sans" panose="020B0606030504020204" pitchFamily="34" charset="0"/>
                <a:ea typeface="Open Sans" panose="020B0606030504020204" pitchFamily="34" charset="0"/>
                <a:cs typeface="Open Sans" panose="020B0606030504020204" pitchFamily="34" charset="0"/>
              </a:rPr>
              <a:t>Student</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administration</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contact</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person</a:t>
            </a:r>
            <a:r>
              <a:rPr lang="hu-HU" sz="1600" dirty="0">
                <a:latin typeface="Open Sans" panose="020B0606030504020204" pitchFamily="34" charset="0"/>
                <a:ea typeface="Open Sans" panose="020B0606030504020204" pitchFamily="34" charset="0"/>
                <a:cs typeface="Open Sans" panose="020B0606030504020204" pitchFamily="34" charset="0"/>
              </a:rPr>
              <a:t>)</a:t>
            </a:r>
          </a:p>
          <a:p>
            <a:pPr marL="0" indent="0">
              <a:buFont typeface="Arial" panose="020B0604020202020204" pitchFamily="34" charset="0"/>
              <a:buNone/>
            </a:pPr>
            <a:r>
              <a:rPr lang="hu-HU" sz="1600" b="1" dirty="0">
                <a:latin typeface="Open Sans" panose="020B0606030504020204" pitchFamily="34" charset="0"/>
                <a:ea typeface="Open Sans" panose="020B0606030504020204" pitchFamily="34" charset="0"/>
                <a:cs typeface="Open Sans" panose="020B0606030504020204" pitchFamily="34" charset="0"/>
              </a:rPr>
              <a:t>Dávid Bardóczky</a:t>
            </a:r>
            <a:br>
              <a:rPr lang="hu-HU" sz="1600" b="1" dirty="0">
                <a:latin typeface="Open Sans" panose="020B0606030504020204" pitchFamily="34" charset="0"/>
                <a:ea typeface="Open Sans" panose="020B0606030504020204" pitchFamily="34" charset="0"/>
                <a:cs typeface="Open Sans" panose="020B0606030504020204" pitchFamily="34" charset="0"/>
              </a:rPr>
            </a:br>
            <a:r>
              <a:rPr lang="hu-HU" sz="1600" dirty="0">
                <a:latin typeface="Open Sans" panose="020B0606030504020204" pitchFamily="34" charset="0"/>
                <a:ea typeface="Open Sans" panose="020B0606030504020204" pitchFamily="34" charset="0"/>
                <a:cs typeface="Open Sans" panose="020B0606030504020204" pitchFamily="34" charset="0"/>
              </a:rPr>
              <a:t>tel.: (36-1)461-4500/3466</a:t>
            </a:r>
            <a:br>
              <a:rPr lang="hu-HU" sz="1600" dirty="0">
                <a:latin typeface="Open Sans" panose="020B0606030504020204" pitchFamily="34" charset="0"/>
                <a:ea typeface="Open Sans" panose="020B0606030504020204" pitchFamily="34" charset="0"/>
                <a:cs typeface="Open Sans" panose="020B0606030504020204" pitchFamily="34" charset="0"/>
              </a:rPr>
            </a:br>
            <a:r>
              <a:rPr lang="hu-HU" sz="1600" dirty="0">
                <a:latin typeface="Open Sans" panose="020B0606030504020204" pitchFamily="34" charset="0"/>
                <a:ea typeface="Open Sans" panose="020B0606030504020204" pitchFamily="34" charset="0"/>
                <a:cs typeface="Open Sans" panose="020B0606030504020204" pitchFamily="34" charset="0"/>
              </a:rPr>
              <a:t>e-mail: </a:t>
            </a:r>
            <a:r>
              <a:rPr lang="hu-HU" sz="1600" dirty="0">
                <a:latin typeface="Open Sans" panose="020B0606030504020204" pitchFamily="34" charset="0"/>
                <a:ea typeface="Open Sans" panose="020B0606030504020204" pitchFamily="34" charset="0"/>
                <a:cs typeface="Open Sans" panose="020B0606030504020204" pitchFamily="34" charset="0"/>
                <a:hlinkClick r:id="rId2"/>
              </a:rPr>
              <a:t>bardoczky.david@ppk.elte.hu</a:t>
            </a:r>
            <a:br>
              <a:rPr lang="hu-HU" sz="1600" dirty="0">
                <a:latin typeface="Open Sans" panose="020B0606030504020204" pitchFamily="34" charset="0"/>
                <a:ea typeface="Open Sans" panose="020B0606030504020204" pitchFamily="34" charset="0"/>
                <a:cs typeface="Open Sans" panose="020B0606030504020204" pitchFamily="34" charset="0"/>
              </a:rPr>
            </a:br>
            <a:r>
              <a:rPr lang="hu-HU" sz="1600" dirty="0">
                <a:latin typeface="Open Sans" panose="020B0606030504020204" pitchFamily="34" charset="0"/>
                <a:ea typeface="Open Sans" panose="020B0606030504020204" pitchFamily="34" charset="0"/>
                <a:cs typeface="Open Sans" panose="020B0606030504020204" pitchFamily="34" charset="0"/>
              </a:rPr>
              <a:t>KAZY building 1</a:t>
            </a:r>
            <a:r>
              <a:rPr lang="hu-HU" sz="1600" baseline="30000" dirty="0">
                <a:latin typeface="Open Sans" panose="020B0606030504020204" pitchFamily="34" charset="0"/>
                <a:ea typeface="Open Sans" panose="020B0606030504020204" pitchFamily="34" charset="0"/>
                <a:cs typeface="Open Sans" panose="020B0606030504020204" pitchFamily="34" charset="0"/>
              </a:rPr>
              <a:t>st</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floor</a:t>
            </a:r>
            <a:r>
              <a:rPr lang="hu-HU" sz="1600" dirty="0">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hlinkClick r:id="rId3"/>
              </a:rPr>
              <a:t>https://www.elte.hu/en/international-offices/faculty-international-offices</a:t>
            </a: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hu-HU" sz="1600" dirty="0"/>
          </a:p>
        </p:txBody>
      </p:sp>
      <p:pic>
        <p:nvPicPr>
          <p:cNvPr id="6" name="Kép 5" descr="A képen Emberi arc, személy, Emberi szakáll, ember látható&#10;&#10;Automatikusan generált leírás">
            <a:extLst>
              <a:ext uri="{FF2B5EF4-FFF2-40B4-BE49-F238E27FC236}">
                <a16:creationId xmlns:a16="http://schemas.microsoft.com/office/drawing/2014/main" id="{36BFCA61-DA0E-68A9-0F7A-52CA6B87ED76}"/>
              </a:ext>
            </a:extLst>
          </p:cNvPr>
          <p:cNvPicPr>
            <a:picLocks noChangeAspect="1"/>
          </p:cNvPicPr>
          <p:nvPr/>
        </p:nvPicPr>
        <p:blipFill rotWithShape="1">
          <a:blip r:embed="rId4"/>
          <a:srcRect t="8335" r="-3" b="38333"/>
          <a:stretch/>
        </p:blipFill>
        <p:spPr>
          <a:xfrm>
            <a:off x="6096000" y="1565352"/>
            <a:ext cx="3887391" cy="3455270"/>
          </a:xfrm>
          <a:prstGeom prst="rect">
            <a:avLst/>
          </a:prstGeom>
          <a:noFill/>
        </p:spPr>
      </p:pic>
    </p:spTree>
    <p:extLst>
      <p:ext uri="{BB962C8B-B14F-4D97-AF65-F5344CB8AC3E}">
        <p14:creationId xmlns:p14="http://schemas.microsoft.com/office/powerpoint/2010/main" val="2559262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a:extLst>
              <a:ext uri="{FF2B5EF4-FFF2-40B4-BE49-F238E27FC236}">
                <a16:creationId xmlns:a16="http://schemas.microsoft.com/office/drawing/2014/main" id="{4912DCD5-F452-31B1-B5F1-2307BDE152C7}"/>
              </a:ext>
            </a:extLst>
          </p:cNvPr>
          <p:cNvSpPr txBox="1"/>
          <p:nvPr/>
        </p:nvSpPr>
        <p:spPr>
          <a:xfrm>
            <a:off x="1157944" y="1433746"/>
            <a:ext cx="6094520" cy="2308324"/>
          </a:xfrm>
          <a:prstGeom prst="rect">
            <a:avLst/>
          </a:prstGeom>
          <a:noFill/>
        </p:spPr>
        <p:txBody>
          <a:bodyPr wrap="square">
            <a:spAutoFit/>
          </a:bodyPr>
          <a:lstStyle/>
          <a:p>
            <a:r>
              <a:rPr lang="hu-HU" sz="1600" dirty="0">
                <a:latin typeface="Open Sans" panose="020B0606030504020204" pitchFamily="34" charset="0"/>
                <a:ea typeface="Open Sans" panose="020B0606030504020204" pitchFamily="34" charset="0"/>
                <a:cs typeface="Open Sans" panose="020B0606030504020204" pitchFamily="34" charset="0"/>
              </a:rPr>
              <a:t>International Office (</a:t>
            </a:r>
            <a:r>
              <a:rPr lang="hu-HU" sz="1600" dirty="0" err="1">
                <a:latin typeface="Open Sans" panose="020B0606030504020204" pitchFamily="34" charset="0"/>
                <a:ea typeface="Open Sans" panose="020B0606030504020204" pitchFamily="34" charset="0"/>
                <a:cs typeface="Open Sans" panose="020B0606030504020204" pitchFamily="34" charset="0"/>
              </a:rPr>
              <a:t>contact</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person</a:t>
            </a:r>
            <a:r>
              <a:rPr lang="hu-HU" sz="16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hu-HU" sz="16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hu-HU" sz="1600" b="1" dirty="0">
                <a:latin typeface="Open Sans" panose="020B0606030504020204" pitchFamily="34" charset="0"/>
                <a:ea typeface="Open Sans" panose="020B0606030504020204" pitchFamily="34" charset="0"/>
                <a:cs typeface="Open Sans" panose="020B0606030504020204" pitchFamily="34" charset="0"/>
              </a:rPr>
              <a:t>Violetta FRANK</a:t>
            </a:r>
          </a:p>
          <a:p>
            <a:pPr marL="0" indent="0">
              <a:buNone/>
            </a:pPr>
            <a:r>
              <a:rPr lang="hu-HU" sz="1600" dirty="0">
                <a:latin typeface="Open Sans" panose="020B0606030504020204" pitchFamily="34" charset="0"/>
                <a:ea typeface="Open Sans" panose="020B0606030504020204" pitchFamily="34" charset="0"/>
                <a:cs typeface="Open Sans" panose="020B0606030504020204" pitchFamily="34" charset="0"/>
              </a:rPr>
              <a:t>tel.: </a:t>
            </a:r>
            <a:r>
              <a:rPr lang="hu-HU" sz="1600" b="0" i="0" dirty="0">
                <a:effectLst/>
                <a:latin typeface="Open Sans" panose="020B0606030504020204" pitchFamily="34" charset="0"/>
                <a:ea typeface="Open Sans" panose="020B0606030504020204" pitchFamily="34" charset="0"/>
                <a:cs typeface="Open Sans" panose="020B0606030504020204" pitchFamily="34" charset="0"/>
              </a:rPr>
              <a:t>+ (36-1) 461-4500 / 3499</a:t>
            </a:r>
            <a:br>
              <a:rPr lang="hu-HU" sz="16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br>
            <a:r>
              <a:rPr lang="hu-HU" sz="1600" dirty="0">
                <a:latin typeface="Open Sans" panose="020B0606030504020204" pitchFamily="34" charset="0"/>
                <a:ea typeface="Open Sans" panose="020B0606030504020204" pitchFamily="34" charset="0"/>
                <a:cs typeface="Open Sans" panose="020B0606030504020204" pitchFamily="34" charset="0"/>
              </a:rPr>
              <a:t>e-mail: </a:t>
            </a:r>
            <a:r>
              <a:rPr lang="hu-HU" sz="1600" i="0" u="none" strike="noStrike" dirty="0">
                <a:solidFill>
                  <a:srgbClr val="337AB7"/>
                </a:solidFill>
                <a:effectLst/>
                <a:latin typeface="Open Sans" panose="020B0606030504020204" pitchFamily="34" charset="0"/>
                <a:ea typeface="Open Sans" panose="020B0606030504020204" pitchFamily="34" charset="0"/>
                <a:cs typeface="Open Sans" panose="020B0606030504020204" pitchFamily="34" charset="0"/>
                <a:hlinkClick r:id="rId2"/>
              </a:rPr>
              <a:t>admission@ppk.elte.hu</a:t>
            </a:r>
            <a:r>
              <a:rPr lang="hu-HU" sz="1600" i="0" u="none" strike="noStrike" dirty="0">
                <a:solidFill>
                  <a:srgbClr val="337AB7"/>
                </a:solidFill>
                <a:effectLst/>
                <a:latin typeface="Open Sans" panose="020B0606030504020204" pitchFamily="34" charset="0"/>
                <a:ea typeface="Open Sans" panose="020B0606030504020204" pitchFamily="34" charset="0"/>
                <a:cs typeface="Open Sans" panose="020B0606030504020204" pitchFamily="34" charset="0"/>
              </a:rPr>
              <a:t> / </a:t>
            </a:r>
            <a:r>
              <a:rPr lang="hu-HU" sz="1600" i="0" u="none" strike="noStrike" dirty="0">
                <a:solidFill>
                  <a:srgbClr val="337AB7"/>
                </a:solidFill>
                <a:effectLst/>
                <a:highlight>
                  <a:srgbClr val="FFFFFF"/>
                </a:highlight>
                <a:latin typeface="Open Sans" panose="020B0606030504020204" pitchFamily="34" charset="0"/>
                <a:hlinkClick r:id="rId3"/>
              </a:rPr>
              <a:t>staffmobility@ppk.elte.hu</a:t>
            </a:r>
            <a:br>
              <a:rPr lang="en-US" sz="1600" dirty="0">
                <a:latin typeface="Open Sans" panose="020B0606030504020204" pitchFamily="34" charset="0"/>
                <a:ea typeface="Open Sans" panose="020B0606030504020204" pitchFamily="34" charset="0"/>
                <a:cs typeface="Open Sans" panose="020B0606030504020204" pitchFamily="34" charset="0"/>
              </a:rPr>
            </a:br>
            <a:r>
              <a:rPr lang="hu-HU" sz="1600" dirty="0">
                <a:latin typeface="Open Sans" panose="020B0606030504020204" pitchFamily="34" charset="0"/>
                <a:ea typeface="Open Sans" panose="020B0606030504020204" pitchFamily="34" charset="0"/>
                <a:cs typeface="Open Sans" panose="020B0606030504020204" pitchFamily="34" charset="0"/>
              </a:rPr>
              <a:t>KAZY </a:t>
            </a:r>
            <a:r>
              <a:rPr lang="en-US" sz="1600" dirty="0">
                <a:latin typeface="Open Sans" panose="020B0606030504020204" pitchFamily="34" charset="0"/>
                <a:ea typeface="Open Sans" panose="020B0606030504020204" pitchFamily="34" charset="0"/>
                <a:cs typeface="Open Sans" panose="020B0606030504020204" pitchFamily="34" charset="0"/>
              </a:rPr>
              <a:t>Room 1</a:t>
            </a:r>
            <a:r>
              <a:rPr lang="hu-HU" sz="1600" dirty="0">
                <a:latin typeface="Open Sans" panose="020B0606030504020204" pitchFamily="34" charset="0"/>
                <a:ea typeface="Open Sans" panose="020B0606030504020204" pitchFamily="34" charset="0"/>
                <a:cs typeface="Open Sans" panose="020B0606030504020204" pitchFamily="34" charset="0"/>
              </a:rPr>
              <a:t>.2</a:t>
            </a:r>
          </a:p>
          <a:p>
            <a:pPr marL="0" indent="0">
              <a:buNone/>
            </a:pP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hu-HU" sz="1600" dirty="0">
                <a:latin typeface="Open Sans" panose="020B0606030504020204" pitchFamily="34" charset="0"/>
                <a:ea typeface="Open Sans" panose="020B0606030504020204" pitchFamily="34" charset="0"/>
                <a:cs typeface="Open Sans" panose="020B0606030504020204" pitchFamily="34" charset="0"/>
                <a:hlinkClick r:id="rId4"/>
              </a:rPr>
              <a:t>https://www.elte.hu/en/international-offices/faculty-international-offices</a:t>
            </a:r>
            <a:endParaRPr lang="hu-HU"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Kép 5">
            <a:extLst>
              <a:ext uri="{FF2B5EF4-FFF2-40B4-BE49-F238E27FC236}">
                <a16:creationId xmlns:a16="http://schemas.microsoft.com/office/drawing/2014/main" id="{71DE8367-0E29-0283-8F73-8C4123934611}"/>
              </a:ext>
            </a:extLst>
          </p:cNvPr>
          <p:cNvPicPr>
            <a:picLocks noChangeAspect="1"/>
          </p:cNvPicPr>
          <p:nvPr/>
        </p:nvPicPr>
        <p:blipFill>
          <a:blip r:embed="rId5"/>
          <a:stretch>
            <a:fillRect/>
          </a:stretch>
        </p:blipFill>
        <p:spPr>
          <a:xfrm>
            <a:off x="7499767" y="1413570"/>
            <a:ext cx="2001247" cy="3335412"/>
          </a:xfrm>
          <a:prstGeom prst="rect">
            <a:avLst/>
          </a:prstGeom>
        </p:spPr>
      </p:pic>
    </p:spTree>
    <p:extLst>
      <p:ext uri="{BB962C8B-B14F-4D97-AF65-F5344CB8AC3E}">
        <p14:creationId xmlns:p14="http://schemas.microsoft.com/office/powerpoint/2010/main" val="830098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2">
            <a:extLst>
              <a:ext uri="{FF2B5EF4-FFF2-40B4-BE49-F238E27FC236}">
                <a16:creationId xmlns:a16="http://schemas.microsoft.com/office/drawing/2014/main" id="{7285263D-5135-DE78-BAA0-54EB3BA0DF28}"/>
              </a:ext>
            </a:extLst>
          </p:cNvPr>
          <p:cNvSpPr txBox="1">
            <a:spLocks/>
          </p:cNvSpPr>
          <p:nvPr/>
        </p:nvSpPr>
        <p:spPr>
          <a:xfrm>
            <a:off x="978922" y="1701365"/>
            <a:ext cx="4008369" cy="34552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600" dirty="0">
                <a:latin typeface="Open Sans" panose="020B0606030504020204" pitchFamily="34" charset="0"/>
                <a:ea typeface="Open Sans" panose="020B0606030504020204" pitchFamily="34" charset="0"/>
                <a:cs typeface="Open Sans" panose="020B0606030504020204" pitchFamily="34" charset="0"/>
              </a:rPr>
              <a:t>International Office (</a:t>
            </a:r>
            <a:r>
              <a:rPr lang="hu-HU" sz="1600" dirty="0" err="1">
                <a:latin typeface="Open Sans" panose="020B0606030504020204" pitchFamily="34" charset="0"/>
                <a:ea typeface="Open Sans" panose="020B0606030504020204" pitchFamily="34" charset="0"/>
                <a:cs typeface="Open Sans" panose="020B0606030504020204" pitchFamily="34" charset="0"/>
              </a:rPr>
              <a:t>contact</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person</a:t>
            </a:r>
            <a:r>
              <a:rPr lang="hu-HU" sz="1600" dirty="0">
                <a:latin typeface="Open Sans" panose="020B0606030504020204" pitchFamily="34" charset="0"/>
                <a:ea typeface="Open Sans" panose="020B0606030504020204" pitchFamily="34" charset="0"/>
                <a:cs typeface="Open Sans" panose="020B0606030504020204" pitchFamily="34" charset="0"/>
              </a:rPr>
              <a:t>)</a:t>
            </a:r>
          </a:p>
          <a:p>
            <a:pPr marL="0" indent="0">
              <a:buFont typeface="Arial" panose="020B0604020202020204" pitchFamily="34" charset="0"/>
              <a:buNone/>
            </a:pPr>
            <a:r>
              <a:rPr lang="hu-HU" sz="1600" b="1" dirty="0">
                <a:latin typeface="Open Sans" panose="020B0606030504020204" pitchFamily="34" charset="0"/>
                <a:ea typeface="Open Sans" panose="020B0606030504020204" pitchFamily="34" charset="0"/>
                <a:cs typeface="Open Sans" panose="020B0606030504020204" pitchFamily="34" charset="0"/>
              </a:rPr>
              <a:t>Flóra Iskum</a:t>
            </a:r>
            <a:br>
              <a:rPr lang="hu-HU" sz="1600" b="1" dirty="0">
                <a:latin typeface="Open Sans" panose="020B0606030504020204" pitchFamily="34" charset="0"/>
                <a:ea typeface="Open Sans" panose="020B0606030504020204" pitchFamily="34" charset="0"/>
                <a:cs typeface="Open Sans" panose="020B0606030504020204" pitchFamily="34" charset="0"/>
              </a:rPr>
            </a:br>
            <a:r>
              <a:rPr lang="hu-HU" sz="1600" dirty="0">
                <a:latin typeface="Open Sans" panose="020B0606030504020204" pitchFamily="34" charset="0"/>
                <a:ea typeface="Open Sans" panose="020B0606030504020204" pitchFamily="34" charset="0"/>
                <a:cs typeface="Open Sans" panose="020B0606030504020204" pitchFamily="34" charset="0"/>
              </a:rPr>
              <a:t>Head of Office</a:t>
            </a: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rPr>
              <a:t>tel.: (+36-1) 461-2600/3482</a:t>
            </a:r>
            <a:br>
              <a:rPr lang="hu-HU" sz="1600" dirty="0">
                <a:latin typeface="Open Sans" panose="020B0606030504020204" pitchFamily="34" charset="0"/>
                <a:ea typeface="Open Sans" panose="020B0606030504020204" pitchFamily="34" charset="0"/>
                <a:cs typeface="Open Sans" panose="020B0606030504020204" pitchFamily="34" charset="0"/>
              </a:rPr>
            </a:br>
            <a:r>
              <a:rPr lang="hu-HU" sz="1600" dirty="0">
                <a:latin typeface="Open Sans" panose="020B0606030504020204" pitchFamily="34" charset="0"/>
                <a:ea typeface="Open Sans" panose="020B0606030504020204" pitchFamily="34" charset="0"/>
                <a:cs typeface="Open Sans" panose="020B0606030504020204" pitchFamily="34" charset="0"/>
              </a:rPr>
              <a:t>e-mail: </a:t>
            </a:r>
            <a:r>
              <a:rPr lang="hu-HU" sz="1600" dirty="0">
                <a:latin typeface="Open Sans" panose="020B0606030504020204" pitchFamily="34" charset="0"/>
                <a:ea typeface="Open Sans" panose="020B0606030504020204" pitchFamily="34" charset="0"/>
                <a:cs typeface="Open Sans" panose="020B0606030504020204" pitchFamily="34" charset="0"/>
                <a:hlinkClick r:id="rId2"/>
              </a:rPr>
              <a:t>international.office@ppk.elte.hu</a:t>
            </a:r>
            <a:br>
              <a:rPr lang="hu-HU" sz="1600" dirty="0">
                <a:latin typeface="Open Sans" panose="020B0606030504020204" pitchFamily="34" charset="0"/>
                <a:ea typeface="Open Sans" panose="020B0606030504020204" pitchFamily="34" charset="0"/>
                <a:cs typeface="Open Sans" panose="020B0606030504020204" pitchFamily="34" charset="0"/>
              </a:rPr>
            </a:br>
            <a:r>
              <a:rPr lang="hu-HU" sz="1600" dirty="0">
                <a:latin typeface="Open Sans" panose="020B0606030504020204" pitchFamily="34" charset="0"/>
                <a:ea typeface="Open Sans" panose="020B0606030504020204" pitchFamily="34" charset="0"/>
                <a:cs typeface="Open Sans" panose="020B0606030504020204" pitchFamily="34" charset="0"/>
              </a:rPr>
              <a:t>KAZY </a:t>
            </a:r>
            <a:r>
              <a:rPr lang="en-US" sz="1600" dirty="0">
                <a:latin typeface="Open Sans" panose="020B0606030504020204" pitchFamily="34" charset="0"/>
                <a:ea typeface="Open Sans" panose="020B0606030504020204" pitchFamily="34" charset="0"/>
                <a:cs typeface="Open Sans" panose="020B0606030504020204" pitchFamily="34" charset="0"/>
              </a:rPr>
              <a:t>Room 1</a:t>
            </a:r>
            <a:r>
              <a:rPr lang="hu-HU" sz="1600" dirty="0">
                <a:latin typeface="Open Sans" panose="020B0606030504020204" pitchFamily="34" charset="0"/>
                <a:ea typeface="Open Sans" panose="020B0606030504020204" pitchFamily="34" charset="0"/>
                <a:cs typeface="Open Sans" panose="020B0606030504020204" pitchFamily="34" charset="0"/>
              </a:rPr>
              <a:t>.1</a:t>
            </a:r>
          </a:p>
          <a:p>
            <a:pPr marL="0" indent="0">
              <a:buFont typeface="Arial" panose="020B0604020202020204" pitchFamily="34" charset="0"/>
              <a:buNone/>
            </a:pPr>
            <a:r>
              <a:rPr lang="hu-HU" sz="1600" dirty="0">
                <a:latin typeface="Open Sans" panose="020B0606030504020204" pitchFamily="34" charset="0"/>
                <a:ea typeface="Open Sans" panose="020B0606030504020204" pitchFamily="34" charset="0"/>
                <a:cs typeface="Open Sans" panose="020B0606030504020204" pitchFamily="34" charset="0"/>
                <a:hlinkClick r:id="rId3"/>
              </a:rPr>
              <a:t>https://www.elte.hu/en/international-offices/faculty-international-offices</a:t>
            </a:r>
            <a:endParaRPr lang="hu-HU"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Kép 5" descr="A képen Emberi arc, személy, mosoly, ruházat látható&#10;&#10;Automatikusan generált leírás">
            <a:extLst>
              <a:ext uri="{FF2B5EF4-FFF2-40B4-BE49-F238E27FC236}">
                <a16:creationId xmlns:a16="http://schemas.microsoft.com/office/drawing/2014/main" id="{65A3E458-F88F-776A-9278-88F467E0789F}"/>
              </a:ext>
            </a:extLst>
          </p:cNvPr>
          <p:cNvPicPr>
            <a:picLocks noChangeAspect="1"/>
          </p:cNvPicPr>
          <p:nvPr/>
        </p:nvPicPr>
        <p:blipFill rotWithShape="1">
          <a:blip r:embed="rId4"/>
          <a:srcRect t="10273" r="-3" b="36395"/>
          <a:stretch/>
        </p:blipFill>
        <p:spPr>
          <a:xfrm>
            <a:off x="6096000" y="1701365"/>
            <a:ext cx="3887391" cy="3455270"/>
          </a:xfrm>
          <a:prstGeom prst="rect">
            <a:avLst/>
          </a:prstGeom>
          <a:noFill/>
        </p:spPr>
      </p:pic>
    </p:spTree>
    <p:extLst>
      <p:ext uri="{BB962C8B-B14F-4D97-AF65-F5344CB8AC3E}">
        <p14:creationId xmlns:p14="http://schemas.microsoft.com/office/powerpoint/2010/main" val="3967283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rtalom helye 2">
            <a:extLst>
              <a:ext uri="{FF2B5EF4-FFF2-40B4-BE49-F238E27FC236}">
                <a16:creationId xmlns:a16="http://schemas.microsoft.com/office/drawing/2014/main" id="{E38B8F77-4C45-E86D-5C98-864380AB501F}"/>
              </a:ext>
            </a:extLst>
          </p:cNvPr>
          <p:cNvSpPr txBox="1">
            <a:spLocks/>
          </p:cNvSpPr>
          <p:nvPr/>
        </p:nvSpPr>
        <p:spPr>
          <a:xfrm>
            <a:off x="1713025" y="285135"/>
            <a:ext cx="8856651" cy="546233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hu-HU" sz="4600" dirty="0">
                <a:latin typeface="Open Sans" panose="020B0606030504020204" pitchFamily="34" charset="0"/>
                <a:ea typeface="Open Sans" panose="020B0606030504020204" pitchFamily="34" charset="0"/>
                <a:cs typeface="Open Sans" panose="020B0606030504020204" pitchFamily="34" charset="0"/>
              </a:rPr>
              <a:t>Erasmus+: </a:t>
            </a:r>
            <a:r>
              <a:rPr lang="hu-HU" sz="4600" dirty="0">
                <a:latin typeface="Open Sans" panose="020B0606030504020204" pitchFamily="34" charset="0"/>
                <a:ea typeface="Open Sans" panose="020B0606030504020204" pitchFamily="34" charset="0"/>
                <a:cs typeface="Open Sans" panose="020B0606030504020204" pitchFamily="34" charset="0"/>
                <a:hlinkClick r:id="rId2"/>
              </a:rPr>
              <a:t>https://www.ppk.elte.hu/nemzetkozi-lehetosegek</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sz="4600" dirty="0">
                <a:latin typeface="Open Sans" panose="020B0606030504020204" pitchFamily="34" charset="0"/>
                <a:ea typeface="Open Sans" panose="020B0606030504020204" pitchFamily="34" charset="0"/>
                <a:cs typeface="Open Sans" panose="020B0606030504020204" pitchFamily="34" charset="0"/>
              </a:rPr>
              <a:t>Erasmus+: </a:t>
            </a:r>
            <a:r>
              <a:rPr lang="hu-HU" sz="4600" dirty="0">
                <a:latin typeface="Open Sans" panose="020B0606030504020204" pitchFamily="34" charset="0"/>
                <a:ea typeface="Open Sans" panose="020B0606030504020204" pitchFamily="34" charset="0"/>
                <a:cs typeface="Open Sans" panose="020B0606030504020204" pitchFamily="34" charset="0"/>
                <a:hlinkClick r:id="rId3"/>
              </a:rPr>
              <a:t>https://ppk.elte.hu/erasmus+outgoing_student_call_for_application</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sz="4600" dirty="0">
                <a:latin typeface="Open Sans" panose="020B0606030504020204" pitchFamily="34" charset="0"/>
                <a:ea typeface="Open Sans" panose="020B0606030504020204" pitchFamily="34" charset="0"/>
                <a:cs typeface="Open Sans" panose="020B0606030504020204" pitchFamily="34" charset="0"/>
              </a:rPr>
              <a:t>TDK: </a:t>
            </a:r>
            <a:r>
              <a:rPr lang="hu-HU" sz="4600" dirty="0">
                <a:latin typeface="Open Sans" panose="020B0606030504020204" pitchFamily="34" charset="0"/>
                <a:ea typeface="Open Sans" panose="020B0606030504020204" pitchFamily="34" charset="0"/>
                <a:cs typeface="Open Sans" panose="020B0606030504020204" pitchFamily="34" charset="0"/>
                <a:hlinkClick r:id="rId4"/>
              </a:rPr>
              <a:t>https://www.ppk.elte.hu/tdk</a:t>
            </a:r>
            <a:br>
              <a:rPr lang="hu-HU" sz="4600" dirty="0">
                <a:latin typeface="Open Sans" panose="020B0606030504020204" pitchFamily="34" charset="0"/>
                <a:ea typeface="Open Sans" panose="020B0606030504020204" pitchFamily="34" charset="0"/>
                <a:cs typeface="Open Sans" panose="020B0606030504020204" pitchFamily="34" charset="0"/>
              </a:rPr>
            </a:br>
            <a:r>
              <a:rPr lang="hu-HU" sz="4600" dirty="0" err="1">
                <a:latin typeface="Open Sans" panose="020B0606030504020204" pitchFamily="34" charset="0"/>
                <a:ea typeface="Open Sans" panose="020B0606030504020204" pitchFamily="34" charset="0"/>
                <a:cs typeface="Open Sans" panose="020B0606030504020204" pitchFamily="34" charset="0"/>
              </a:rPr>
              <a:t>Scientific</a:t>
            </a:r>
            <a:r>
              <a:rPr lang="hu-HU" sz="4600" dirty="0">
                <a:latin typeface="Open Sans" panose="020B0606030504020204" pitchFamily="34" charset="0"/>
                <a:ea typeface="Open Sans" panose="020B0606030504020204" pitchFamily="34" charset="0"/>
                <a:cs typeface="Open Sans" panose="020B0606030504020204" pitchFamily="34" charset="0"/>
              </a:rPr>
              <a:t> </a:t>
            </a:r>
            <a:r>
              <a:rPr lang="hu-HU" sz="4600" dirty="0" err="1">
                <a:latin typeface="Open Sans" panose="020B0606030504020204" pitchFamily="34" charset="0"/>
                <a:ea typeface="Open Sans" panose="020B0606030504020204" pitchFamily="34" charset="0"/>
                <a:cs typeface="Open Sans" panose="020B0606030504020204" pitchFamily="34" charset="0"/>
              </a:rPr>
              <a:t>Student</a:t>
            </a:r>
            <a:r>
              <a:rPr lang="hu-HU" sz="4600" dirty="0">
                <a:latin typeface="Open Sans" panose="020B0606030504020204" pitchFamily="34" charset="0"/>
                <a:ea typeface="Open Sans" panose="020B0606030504020204" pitchFamily="34" charset="0"/>
                <a:cs typeface="Open Sans" panose="020B0606030504020204" pitchFamily="34" charset="0"/>
              </a:rPr>
              <a:t> </a:t>
            </a:r>
            <a:r>
              <a:rPr lang="hu-HU" sz="4600" dirty="0" err="1">
                <a:latin typeface="Open Sans" panose="020B0606030504020204" pitchFamily="34" charset="0"/>
                <a:ea typeface="Open Sans" panose="020B0606030504020204" pitchFamily="34" charset="0"/>
                <a:cs typeface="Open Sans" panose="020B0606030504020204" pitchFamily="34" charset="0"/>
              </a:rPr>
              <a:t>Circles</a:t>
            </a:r>
            <a:r>
              <a:rPr lang="hu-HU" sz="4600" dirty="0">
                <a:latin typeface="Open Sans" panose="020B0606030504020204" pitchFamily="34" charset="0"/>
                <a:ea typeface="Open Sans" panose="020B0606030504020204" pitchFamily="34" charset="0"/>
                <a:cs typeface="Open Sans" panose="020B0606030504020204" pitchFamily="34" charset="0"/>
              </a:rPr>
              <a:t> (SSC): </a:t>
            </a:r>
            <a:r>
              <a:rPr lang="hu-HU" sz="4600" dirty="0">
                <a:latin typeface="Open Sans" panose="020B0606030504020204" pitchFamily="34" charset="0"/>
                <a:ea typeface="Open Sans" panose="020B0606030504020204" pitchFamily="34" charset="0"/>
                <a:cs typeface="Open Sans" panose="020B0606030504020204" pitchFamily="34" charset="0"/>
                <a:hlinkClick r:id="rId5"/>
              </a:rPr>
              <a:t>https://www.ppk.elte.hu/en/ssc</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sz="4600" dirty="0">
                <a:latin typeface="Open Sans" panose="020B0606030504020204" pitchFamily="34" charset="0"/>
                <a:ea typeface="Open Sans" panose="020B0606030504020204" pitchFamily="34" charset="0"/>
                <a:cs typeface="Open Sans" panose="020B0606030504020204" pitchFamily="34" charset="0"/>
              </a:rPr>
              <a:t>ELTE Etikai Kódex: </a:t>
            </a:r>
            <a:r>
              <a:rPr lang="hu-HU" sz="4600" dirty="0">
                <a:latin typeface="Open Sans" panose="020B0606030504020204" pitchFamily="34" charset="0"/>
                <a:ea typeface="Open Sans" panose="020B0606030504020204" pitchFamily="34" charset="0"/>
                <a:cs typeface="Open Sans" panose="020B0606030504020204" pitchFamily="34" charset="0"/>
                <a:hlinkClick r:id="rId6"/>
              </a:rPr>
              <a:t>https://www.elte.hu/dstore/document/964/ELTE_Etikai_Kodex_140701.pdf</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sz="4600" dirty="0" err="1">
                <a:latin typeface="Open Sans" panose="020B0606030504020204" pitchFamily="34" charset="0"/>
                <a:ea typeface="Open Sans" panose="020B0606030504020204" pitchFamily="34" charset="0"/>
                <a:cs typeface="Open Sans" panose="020B0606030504020204" pitchFamily="34" charset="0"/>
              </a:rPr>
              <a:t>Code</a:t>
            </a:r>
            <a:r>
              <a:rPr lang="hu-HU" sz="4600" dirty="0">
                <a:latin typeface="Open Sans" panose="020B0606030504020204" pitchFamily="34" charset="0"/>
                <a:ea typeface="Open Sans" panose="020B0606030504020204" pitchFamily="34" charset="0"/>
                <a:cs typeface="Open Sans" panose="020B0606030504020204" pitchFamily="34" charset="0"/>
              </a:rPr>
              <a:t> of </a:t>
            </a:r>
            <a:r>
              <a:rPr lang="hu-HU" sz="4600" dirty="0" err="1">
                <a:latin typeface="Open Sans" panose="020B0606030504020204" pitchFamily="34" charset="0"/>
                <a:ea typeface="Open Sans" panose="020B0606030504020204" pitchFamily="34" charset="0"/>
                <a:cs typeface="Open Sans" panose="020B0606030504020204" pitchFamily="34" charset="0"/>
              </a:rPr>
              <a:t>Ethics</a:t>
            </a:r>
            <a:r>
              <a:rPr lang="hu-HU" sz="4600" dirty="0">
                <a:latin typeface="Open Sans" panose="020B0606030504020204" pitchFamily="34" charset="0"/>
                <a:ea typeface="Open Sans" panose="020B0606030504020204" pitchFamily="34" charset="0"/>
                <a:cs typeface="Open Sans" panose="020B0606030504020204" pitchFamily="34" charset="0"/>
              </a:rPr>
              <a:t>: </a:t>
            </a:r>
            <a:r>
              <a:rPr lang="hu-HU" sz="4600" dirty="0">
                <a:latin typeface="Open Sans" panose="020B0606030504020204" pitchFamily="34" charset="0"/>
                <a:ea typeface="Open Sans" panose="020B0606030504020204" pitchFamily="34" charset="0"/>
                <a:cs typeface="Open Sans" panose="020B0606030504020204" pitchFamily="34" charset="0"/>
                <a:hlinkClick r:id="rId7"/>
              </a:rPr>
              <a:t>https://www.elte.hu/en/content/code-of-ethics-for-elte-students-available-in-english-now.t.499</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sz="4600" dirty="0">
                <a:latin typeface="Open Sans" panose="020B0606030504020204" pitchFamily="34" charset="0"/>
                <a:ea typeface="Open Sans" panose="020B0606030504020204" pitchFamily="34" charset="0"/>
                <a:cs typeface="Open Sans" panose="020B0606030504020204" pitchFamily="34" charset="0"/>
              </a:rPr>
              <a:t>Könyvtár: </a:t>
            </a:r>
            <a:r>
              <a:rPr lang="hu-HU" sz="4600" dirty="0">
                <a:latin typeface="Open Sans" panose="020B0606030504020204" pitchFamily="34" charset="0"/>
                <a:ea typeface="Open Sans" panose="020B0606030504020204" pitchFamily="34" charset="0"/>
                <a:cs typeface="Open Sans" panose="020B0606030504020204" pitchFamily="34" charset="0"/>
                <a:hlinkClick r:id="rId8"/>
              </a:rPr>
              <a:t>https://www.ppk.elte.hu/konyvtar</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sz="4600" dirty="0" err="1">
                <a:latin typeface="Open Sans" panose="020B0606030504020204" pitchFamily="34" charset="0"/>
                <a:ea typeface="Open Sans" panose="020B0606030504020204" pitchFamily="34" charset="0"/>
                <a:cs typeface="Open Sans" panose="020B0606030504020204" pitchFamily="34" charset="0"/>
              </a:rPr>
              <a:t>Library</a:t>
            </a:r>
            <a:r>
              <a:rPr lang="hu-HU" sz="4600" dirty="0">
                <a:latin typeface="Open Sans" panose="020B0606030504020204" pitchFamily="34" charset="0"/>
                <a:ea typeface="Open Sans" panose="020B0606030504020204" pitchFamily="34" charset="0"/>
                <a:cs typeface="Open Sans" panose="020B0606030504020204" pitchFamily="34" charset="0"/>
              </a:rPr>
              <a:t>: </a:t>
            </a:r>
            <a:r>
              <a:rPr lang="hu-HU" sz="4600" dirty="0">
                <a:latin typeface="Open Sans" panose="020B0606030504020204" pitchFamily="34" charset="0"/>
                <a:ea typeface="Open Sans" panose="020B0606030504020204" pitchFamily="34" charset="0"/>
                <a:cs typeface="Open Sans" panose="020B0606030504020204" pitchFamily="34" charset="0"/>
                <a:hlinkClick r:id="rId9"/>
              </a:rPr>
              <a:t>https://www.ppk.elte.hu/en/library</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sz="4600" dirty="0">
                <a:latin typeface="Open Sans" panose="020B0606030504020204" pitchFamily="34" charset="0"/>
                <a:ea typeface="Open Sans" panose="020B0606030504020204" pitchFamily="34" charset="0"/>
                <a:cs typeface="Open Sans" panose="020B0606030504020204" pitchFamily="34" charset="0"/>
              </a:rPr>
              <a:t>ELTE WiFi: </a:t>
            </a:r>
            <a:r>
              <a:rPr lang="hu-HU" sz="4600" dirty="0">
                <a:latin typeface="Open Sans" panose="020B0606030504020204" pitchFamily="34" charset="0"/>
                <a:ea typeface="Open Sans" panose="020B0606030504020204" pitchFamily="34" charset="0"/>
                <a:cs typeface="Open Sans" panose="020B0606030504020204" pitchFamily="34" charset="0"/>
                <a:hlinkClick r:id="rId10"/>
              </a:rPr>
              <a:t>https://ppk.elte.hu/content/elte-wifi.t.33209?m=99</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sz="4600" dirty="0">
                <a:latin typeface="Open Sans" panose="020B0606030504020204" pitchFamily="34" charset="0"/>
                <a:ea typeface="Open Sans" panose="020B0606030504020204" pitchFamily="34" charset="0"/>
                <a:cs typeface="Open Sans" panose="020B0606030504020204" pitchFamily="34" charset="0"/>
              </a:rPr>
              <a:t>Életvezetési Támogatás: </a:t>
            </a:r>
            <a:r>
              <a:rPr lang="hu-HU" sz="4600" dirty="0">
                <a:latin typeface="Open Sans" panose="020B0606030504020204" pitchFamily="34" charset="0"/>
                <a:ea typeface="Open Sans" panose="020B0606030504020204" pitchFamily="34" charset="0"/>
                <a:cs typeface="Open Sans" panose="020B0606030504020204" pitchFamily="34" charset="0"/>
                <a:hlinkClick r:id="rId11"/>
              </a:rPr>
              <a:t>https://www.elte.hu/eletvezetes</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sz="4600" dirty="0">
                <a:latin typeface="Open Sans" panose="020B0606030504020204" pitchFamily="34" charset="0"/>
                <a:ea typeface="Open Sans" panose="020B0606030504020204" pitchFamily="34" charset="0"/>
                <a:cs typeface="Open Sans" panose="020B0606030504020204" pitchFamily="34" charset="0"/>
              </a:rPr>
              <a:t>Life Management </a:t>
            </a:r>
            <a:r>
              <a:rPr lang="hu-HU" sz="4600" dirty="0" err="1">
                <a:latin typeface="Open Sans" panose="020B0606030504020204" pitchFamily="34" charset="0"/>
                <a:ea typeface="Open Sans" panose="020B0606030504020204" pitchFamily="34" charset="0"/>
                <a:cs typeface="Open Sans" panose="020B0606030504020204" pitchFamily="34" charset="0"/>
              </a:rPr>
              <a:t>Support</a:t>
            </a:r>
            <a:r>
              <a:rPr lang="hu-HU" sz="4600" dirty="0">
                <a:latin typeface="Open Sans" panose="020B0606030504020204" pitchFamily="34" charset="0"/>
                <a:ea typeface="Open Sans" panose="020B0606030504020204" pitchFamily="34" charset="0"/>
                <a:cs typeface="Open Sans" panose="020B0606030504020204" pitchFamily="34" charset="0"/>
              </a:rPr>
              <a:t>: </a:t>
            </a:r>
            <a:r>
              <a:rPr lang="hu-HU" sz="4600" dirty="0">
                <a:latin typeface="Open Sans" panose="020B0606030504020204" pitchFamily="34" charset="0"/>
                <a:ea typeface="Open Sans" panose="020B0606030504020204" pitchFamily="34" charset="0"/>
                <a:cs typeface="Open Sans" panose="020B0606030504020204" pitchFamily="34" charset="0"/>
                <a:hlinkClick r:id="rId12"/>
              </a:rPr>
              <a:t>https://www.elte.hu/en/life-management</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sz="4600" dirty="0">
                <a:latin typeface="Open Sans" panose="020B0606030504020204" pitchFamily="34" charset="0"/>
                <a:ea typeface="Open Sans" panose="020B0606030504020204" pitchFamily="34" charset="0"/>
                <a:cs typeface="Open Sans" panose="020B0606030504020204" pitchFamily="34" charset="0"/>
              </a:rPr>
              <a:t>Esélyegyenlőség: </a:t>
            </a:r>
            <a:r>
              <a:rPr lang="hu-HU" sz="4600" dirty="0">
                <a:latin typeface="Open Sans" panose="020B0606030504020204" pitchFamily="34" charset="0"/>
                <a:ea typeface="Open Sans" panose="020B0606030504020204" pitchFamily="34" charset="0"/>
                <a:cs typeface="Open Sans" panose="020B0606030504020204" pitchFamily="34" charset="0"/>
                <a:hlinkClick r:id="rId13"/>
              </a:rPr>
              <a:t>https://www.elte.hu/eselyegyenloseg</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Font typeface="Arial" panose="020B0604020202020204" pitchFamily="34" charset="0"/>
              <a:buNone/>
            </a:pPr>
            <a:r>
              <a:rPr lang="hu-HU" sz="4600" dirty="0" err="1">
                <a:latin typeface="Open Sans" panose="020B0606030504020204" pitchFamily="34" charset="0"/>
                <a:ea typeface="Open Sans" panose="020B0606030504020204" pitchFamily="34" charset="0"/>
                <a:cs typeface="Open Sans" panose="020B0606030504020204" pitchFamily="34" charset="0"/>
              </a:rPr>
              <a:t>Equal</a:t>
            </a:r>
            <a:r>
              <a:rPr lang="hu-HU" sz="4600" dirty="0">
                <a:latin typeface="Open Sans" panose="020B0606030504020204" pitchFamily="34" charset="0"/>
                <a:ea typeface="Open Sans" panose="020B0606030504020204" pitchFamily="34" charset="0"/>
                <a:cs typeface="Open Sans" panose="020B0606030504020204" pitchFamily="34" charset="0"/>
              </a:rPr>
              <a:t> </a:t>
            </a:r>
            <a:r>
              <a:rPr lang="hu-HU" sz="4600" dirty="0" err="1">
                <a:latin typeface="Open Sans" panose="020B0606030504020204" pitchFamily="34" charset="0"/>
                <a:ea typeface="Open Sans" panose="020B0606030504020204" pitchFamily="34" charset="0"/>
                <a:cs typeface="Open Sans" panose="020B0606030504020204" pitchFamily="34" charset="0"/>
              </a:rPr>
              <a:t>Opportunities</a:t>
            </a:r>
            <a:r>
              <a:rPr lang="hu-HU" sz="4600" dirty="0">
                <a:latin typeface="Open Sans" panose="020B0606030504020204" pitchFamily="34" charset="0"/>
                <a:ea typeface="Open Sans" panose="020B0606030504020204" pitchFamily="34" charset="0"/>
                <a:cs typeface="Open Sans" panose="020B0606030504020204" pitchFamily="34" charset="0"/>
              </a:rPr>
              <a:t>: </a:t>
            </a:r>
            <a:r>
              <a:rPr lang="hu-HU" sz="4600" dirty="0">
                <a:latin typeface="Open Sans" panose="020B0606030504020204" pitchFamily="34" charset="0"/>
                <a:ea typeface="Open Sans" panose="020B0606030504020204" pitchFamily="34" charset="0"/>
                <a:cs typeface="Open Sans" panose="020B0606030504020204" pitchFamily="34" charset="0"/>
                <a:hlinkClick r:id="rId14"/>
              </a:rPr>
              <a:t>https://www.elte.hu/en/equal</a:t>
            </a:r>
            <a:endParaRPr lang="hu-HU" sz="4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hu-HU" dirty="0"/>
          </a:p>
          <a:p>
            <a:pPr marL="0" indent="0">
              <a:buFont typeface="Arial" panose="020B0604020202020204" pitchFamily="34" charset="0"/>
              <a:buNone/>
            </a:pPr>
            <a:endParaRPr lang="hu-HU" dirty="0"/>
          </a:p>
        </p:txBody>
      </p:sp>
    </p:spTree>
    <p:extLst>
      <p:ext uri="{BB962C8B-B14F-4D97-AF65-F5344CB8AC3E}">
        <p14:creationId xmlns:p14="http://schemas.microsoft.com/office/powerpoint/2010/main" val="1089280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C6085060-5F73-BBA4-6FE6-F7A5251AF5B1}"/>
              </a:ext>
            </a:extLst>
          </p:cNvPr>
          <p:cNvSpPr txBox="1">
            <a:spLocks/>
          </p:cNvSpPr>
          <p:nvPr/>
        </p:nvSpPr>
        <p:spPr>
          <a:xfrm>
            <a:off x="840330" y="805617"/>
            <a:ext cx="997515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2400" dirty="0">
                <a:latin typeface="Open Sans" panose="020B0606030504020204" pitchFamily="34" charset="0"/>
                <a:ea typeface="Open Sans" panose="020B0606030504020204" pitchFamily="34" charset="0"/>
                <a:cs typeface="Open Sans" panose="020B0606030504020204" pitchFamily="34" charset="0"/>
              </a:rPr>
              <a:t>Erasmus+ </a:t>
            </a:r>
            <a:r>
              <a:rPr lang="hu-HU" sz="2400" dirty="0" err="1">
                <a:latin typeface="Open Sans" panose="020B0606030504020204" pitchFamily="34" charset="0"/>
                <a:ea typeface="Open Sans" panose="020B0606030504020204" pitchFamily="34" charset="0"/>
                <a:cs typeface="Open Sans" panose="020B0606030504020204" pitchFamily="34" charset="0"/>
              </a:rPr>
              <a:t>Scolarship</a:t>
            </a:r>
            <a:r>
              <a:rPr lang="hu-HU" sz="2400" dirty="0">
                <a:latin typeface="Open Sans" panose="020B0606030504020204" pitchFamily="34" charset="0"/>
                <a:ea typeface="Open Sans" panose="020B0606030504020204" pitchFamily="34" charset="0"/>
                <a:cs typeface="Open Sans" panose="020B0606030504020204" pitchFamily="34" charset="0"/>
              </a:rPr>
              <a:t>, International Credit Mobility</a:t>
            </a:r>
          </a:p>
        </p:txBody>
      </p:sp>
      <p:sp>
        <p:nvSpPr>
          <p:cNvPr id="8" name="Tartalom helye 2">
            <a:extLst>
              <a:ext uri="{FF2B5EF4-FFF2-40B4-BE49-F238E27FC236}">
                <a16:creationId xmlns:a16="http://schemas.microsoft.com/office/drawing/2014/main" id="{8255891C-AA1C-3B56-1F71-0057001B9C25}"/>
              </a:ext>
            </a:extLst>
          </p:cNvPr>
          <p:cNvSpPr txBox="1">
            <a:spLocks/>
          </p:cNvSpPr>
          <p:nvPr/>
        </p:nvSpPr>
        <p:spPr>
          <a:xfrm>
            <a:off x="840330" y="1552315"/>
            <a:ext cx="7533269" cy="35149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1400" dirty="0">
                <a:latin typeface="Open Sans" panose="020B0606030504020204" pitchFamily="34" charset="0"/>
                <a:ea typeface="Open Sans" panose="020B0606030504020204" pitchFamily="34" charset="0"/>
                <a:cs typeface="Open Sans" panose="020B0606030504020204" pitchFamily="34" charset="0"/>
              </a:rPr>
              <a:t>ICM </a:t>
            </a:r>
            <a:r>
              <a:rPr lang="hu-HU" sz="1400" dirty="0" err="1">
                <a:latin typeface="Open Sans" panose="020B0606030504020204" pitchFamily="34" charset="0"/>
                <a:ea typeface="Open Sans" panose="020B0606030504020204" pitchFamily="34" charset="0"/>
                <a:cs typeface="Open Sans" panose="020B0606030504020204" pitchFamily="34" charset="0"/>
              </a:rPr>
              <a:t>Chiang</a:t>
            </a:r>
            <a:r>
              <a:rPr lang="hu-HU" sz="1400" dirty="0">
                <a:latin typeface="Open Sans" panose="020B0606030504020204" pitchFamily="34" charset="0"/>
                <a:ea typeface="Open Sans" panose="020B0606030504020204" pitchFamily="34" charset="0"/>
                <a:cs typeface="Open Sans" panose="020B0606030504020204" pitchFamily="34" charset="0"/>
              </a:rPr>
              <a:t> May University – </a:t>
            </a:r>
            <a:r>
              <a:rPr lang="hu-HU" sz="1400" dirty="0" err="1">
                <a:latin typeface="Open Sans" panose="020B0606030504020204" pitchFamily="34" charset="0"/>
                <a:ea typeface="Open Sans" panose="020B0606030504020204" pitchFamily="34" charset="0"/>
                <a:cs typeface="Open Sans" panose="020B0606030504020204" pitchFamily="34" charset="0"/>
              </a:rPr>
              <a:t>Thailand</a:t>
            </a:r>
            <a:endParaRPr lang="hu-HU" sz="1400" dirty="0">
              <a:latin typeface="Open Sans" panose="020B0606030504020204" pitchFamily="34" charset="0"/>
              <a:ea typeface="Open Sans" panose="020B0606030504020204" pitchFamily="34" charset="0"/>
              <a:cs typeface="Open Sans" panose="020B0606030504020204" pitchFamily="34" charset="0"/>
            </a:endParaRPr>
          </a:p>
          <a:p>
            <a:r>
              <a:rPr lang="hu-HU" sz="1400" dirty="0">
                <a:latin typeface="Open Sans" panose="020B0606030504020204" pitchFamily="34" charset="0"/>
                <a:ea typeface="Open Sans" panose="020B0606030504020204" pitchFamily="34" charset="0"/>
                <a:cs typeface="Open Sans" panose="020B0606030504020204" pitchFamily="34" charset="0"/>
              </a:rPr>
              <a:t>ICM </a:t>
            </a:r>
            <a:r>
              <a:rPr lang="hu-HU" sz="1400" dirty="0" err="1">
                <a:latin typeface="Open Sans" panose="020B0606030504020204" pitchFamily="34" charset="0"/>
                <a:ea typeface="Open Sans" panose="020B0606030504020204" pitchFamily="34" charset="0"/>
                <a:cs typeface="Open Sans" panose="020B0606030504020204" pitchFamily="34" charset="0"/>
              </a:rPr>
              <a:t>Hue</a:t>
            </a:r>
            <a:r>
              <a:rPr lang="hu-HU" sz="1400" dirty="0">
                <a:latin typeface="Open Sans" panose="020B0606030504020204" pitchFamily="34" charset="0"/>
                <a:ea typeface="Open Sans" panose="020B0606030504020204" pitchFamily="34" charset="0"/>
                <a:cs typeface="Open Sans" panose="020B0606030504020204" pitchFamily="34" charset="0"/>
              </a:rPr>
              <a:t> University of Education – Vietnam</a:t>
            </a:r>
          </a:p>
          <a:p>
            <a:r>
              <a:rPr lang="hu-HU" sz="1400" dirty="0">
                <a:latin typeface="Open Sans" panose="020B0606030504020204" pitchFamily="34" charset="0"/>
                <a:ea typeface="Open Sans" panose="020B0606030504020204" pitchFamily="34" charset="0"/>
                <a:cs typeface="Open Sans" panose="020B0606030504020204" pitchFamily="34" charset="0"/>
              </a:rPr>
              <a:t>ICM </a:t>
            </a:r>
            <a:r>
              <a:rPr lang="hu-HU" sz="1400" dirty="0" err="1">
                <a:latin typeface="Open Sans" panose="020B0606030504020204" pitchFamily="34" charset="0"/>
                <a:ea typeface="Open Sans" panose="020B0606030504020204" pitchFamily="34" charset="0"/>
                <a:cs typeface="Open Sans" panose="020B0606030504020204" pitchFamily="34" charset="0"/>
              </a:rPr>
              <a:t>Seoul</a:t>
            </a:r>
            <a:r>
              <a:rPr lang="hu-HU" sz="1400" dirty="0">
                <a:latin typeface="Open Sans" panose="020B0606030504020204" pitchFamily="34" charset="0"/>
                <a:ea typeface="Open Sans" panose="020B0606030504020204" pitchFamily="34" charset="0"/>
                <a:cs typeface="Open Sans" panose="020B0606030504020204" pitchFamily="34" charset="0"/>
              </a:rPr>
              <a:t> National University – South Korea</a:t>
            </a:r>
          </a:p>
          <a:p>
            <a:r>
              <a:rPr lang="hu-HU" sz="1400" dirty="0">
                <a:latin typeface="Open Sans" panose="020B0606030504020204" pitchFamily="34" charset="0"/>
                <a:ea typeface="Open Sans" panose="020B0606030504020204" pitchFamily="34" charset="0"/>
                <a:cs typeface="Open Sans" panose="020B0606030504020204" pitchFamily="34" charset="0"/>
              </a:rPr>
              <a:t>ICM Universiti Pendidikan </a:t>
            </a:r>
            <a:r>
              <a:rPr lang="hu-HU" sz="1400" dirty="0" err="1">
                <a:latin typeface="Open Sans" panose="020B0606030504020204" pitchFamily="34" charset="0"/>
                <a:ea typeface="Open Sans" panose="020B0606030504020204" pitchFamily="34" charset="0"/>
                <a:cs typeface="Open Sans" panose="020B0606030504020204" pitchFamily="34" charset="0"/>
              </a:rPr>
              <a:t>Sultan</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Idris</a:t>
            </a:r>
            <a:r>
              <a:rPr lang="hu-HU" sz="1400" dirty="0">
                <a:latin typeface="Open Sans" panose="020B0606030504020204" pitchFamily="34" charset="0"/>
                <a:ea typeface="Open Sans" panose="020B0606030504020204" pitchFamily="34" charset="0"/>
                <a:cs typeface="Open Sans" panose="020B0606030504020204" pitchFamily="34" charset="0"/>
              </a:rPr>
              <a:t> - Malaysia</a:t>
            </a:r>
          </a:p>
          <a:p>
            <a:endParaRPr lang="hu-HU" sz="1400" dirty="0">
              <a:latin typeface="Open Sans" panose="020B0606030504020204" pitchFamily="34" charset="0"/>
              <a:ea typeface="Open Sans" panose="020B0606030504020204" pitchFamily="34" charset="0"/>
              <a:cs typeface="Open Sans" panose="020B0606030504020204" pitchFamily="34" charset="0"/>
            </a:endParaRPr>
          </a:p>
          <a:p>
            <a:r>
              <a:rPr lang="hu-HU" sz="1400"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https://ppk.elte.hu/erasmus+outgoing_student_call_for_application</a:t>
            </a:r>
            <a:endParaRPr lang="hu-HU" sz="1400" dirty="0">
              <a:latin typeface="Open Sans" panose="020B0606030504020204" pitchFamily="34" charset="0"/>
              <a:ea typeface="Open Sans" panose="020B0606030504020204" pitchFamily="34" charset="0"/>
              <a:cs typeface="Open Sans" panose="020B0606030504020204" pitchFamily="34" charset="0"/>
            </a:endParaRPr>
          </a:p>
          <a:p>
            <a:endParaRPr lang="hu-HU" dirty="0"/>
          </a:p>
        </p:txBody>
      </p:sp>
      <p:pic>
        <p:nvPicPr>
          <p:cNvPr id="9" name="Kép 8" descr="A képen ruházat, személy, ember, fal látható&#10;&#10;Automatikusan generált leírás">
            <a:extLst>
              <a:ext uri="{FF2B5EF4-FFF2-40B4-BE49-F238E27FC236}">
                <a16:creationId xmlns:a16="http://schemas.microsoft.com/office/drawing/2014/main" id="{4338C8AB-8EC6-4EEF-8AB5-E72B26201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948" y="1384482"/>
            <a:ext cx="3428722" cy="1925308"/>
          </a:xfrm>
          <a:prstGeom prst="rect">
            <a:avLst/>
          </a:prstGeom>
        </p:spPr>
      </p:pic>
      <p:pic>
        <p:nvPicPr>
          <p:cNvPr id="10" name="Kép 9" descr="A képen beltéri, padló, személy, mennyezet látható&#10;&#10;Automatikusan generált leírás">
            <a:extLst>
              <a:ext uri="{FF2B5EF4-FFF2-40B4-BE49-F238E27FC236}">
                <a16:creationId xmlns:a16="http://schemas.microsoft.com/office/drawing/2014/main" id="{A7245887-FD71-59FE-85AD-64098C55F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17" y="3595686"/>
            <a:ext cx="3428722" cy="2571542"/>
          </a:xfrm>
          <a:prstGeom prst="rect">
            <a:avLst/>
          </a:prstGeom>
        </p:spPr>
      </p:pic>
      <p:pic>
        <p:nvPicPr>
          <p:cNvPr id="11" name="Kép 10" descr="A képen ruházat, személy, fal, fedett pályás látható&#10;&#10;Automatikusan generált leírás">
            <a:extLst>
              <a:ext uri="{FF2B5EF4-FFF2-40B4-BE49-F238E27FC236}">
                <a16:creationId xmlns:a16="http://schemas.microsoft.com/office/drawing/2014/main" id="{52F9FB78-ABCE-E90A-1B98-958CC75D05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948" y="3475973"/>
            <a:ext cx="3428722" cy="2571542"/>
          </a:xfrm>
          <a:prstGeom prst="rect">
            <a:avLst/>
          </a:prstGeom>
        </p:spPr>
      </p:pic>
    </p:spTree>
    <p:extLst>
      <p:ext uri="{BB962C8B-B14F-4D97-AF65-F5344CB8AC3E}">
        <p14:creationId xmlns:p14="http://schemas.microsoft.com/office/powerpoint/2010/main" val="2304298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2">
            <a:extLst>
              <a:ext uri="{FF2B5EF4-FFF2-40B4-BE49-F238E27FC236}">
                <a16:creationId xmlns:a16="http://schemas.microsoft.com/office/drawing/2014/main" id="{F398B53A-FC23-6FFE-D58A-322D9855884D}"/>
              </a:ext>
            </a:extLst>
          </p:cNvPr>
          <p:cNvSpPr txBox="1">
            <a:spLocks/>
          </p:cNvSpPr>
          <p:nvPr/>
        </p:nvSpPr>
        <p:spPr>
          <a:xfrm>
            <a:off x="826522" y="1411620"/>
            <a:ext cx="4008369" cy="34552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1700" dirty="0">
                <a:latin typeface="Open Sans" panose="020B0606030504020204" pitchFamily="34" charset="0"/>
                <a:ea typeface="Open Sans" panose="020B0606030504020204" pitchFamily="34" charset="0"/>
                <a:cs typeface="Open Sans" panose="020B0606030504020204" pitchFamily="34" charset="0"/>
              </a:rPr>
              <a:t>Intézeti ügyintéző, ügyvivő szakértő / </a:t>
            </a:r>
            <a:r>
              <a:rPr lang="hu-HU" sz="1700" dirty="0" err="1">
                <a:latin typeface="Open Sans" panose="020B0606030504020204" pitchFamily="34" charset="0"/>
                <a:ea typeface="Open Sans" panose="020B0606030504020204" pitchFamily="34" charset="0"/>
                <a:cs typeface="Open Sans" panose="020B0606030504020204" pitchFamily="34" charset="0"/>
              </a:rPr>
              <a:t>Administrator</a:t>
            </a:r>
            <a:r>
              <a:rPr lang="hu-HU" sz="1700" dirty="0">
                <a:latin typeface="Open Sans" panose="020B0606030504020204" pitchFamily="34" charset="0"/>
                <a:ea typeface="Open Sans" panose="020B0606030504020204" pitchFamily="34" charset="0"/>
                <a:cs typeface="Open Sans" panose="020B0606030504020204" pitchFamily="34" charset="0"/>
              </a:rPr>
              <a:t> of </a:t>
            </a:r>
            <a:r>
              <a:rPr lang="hu-HU" sz="1700" dirty="0" err="1">
                <a:latin typeface="Open Sans" panose="020B0606030504020204" pitchFamily="34" charset="0"/>
                <a:ea typeface="Open Sans" panose="020B0606030504020204" pitchFamily="34" charset="0"/>
                <a:cs typeface="Open Sans" panose="020B0606030504020204" pitchFamily="34" charset="0"/>
              </a:rPr>
              <a:t>the</a:t>
            </a:r>
            <a:r>
              <a:rPr lang="hu-HU" sz="1700" dirty="0">
                <a:latin typeface="Open Sans" panose="020B0606030504020204" pitchFamily="34" charset="0"/>
                <a:ea typeface="Open Sans" panose="020B0606030504020204" pitchFamily="34" charset="0"/>
                <a:cs typeface="Open Sans" panose="020B0606030504020204" pitchFamily="34" charset="0"/>
              </a:rPr>
              <a:t> Institute</a:t>
            </a:r>
          </a:p>
          <a:p>
            <a:pPr marL="0" indent="0">
              <a:buFont typeface="Arial" panose="020B0604020202020204" pitchFamily="34" charset="0"/>
              <a:buNone/>
            </a:pPr>
            <a:endParaRPr lang="hu-HU" sz="17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700" dirty="0">
                <a:latin typeface="Open Sans" panose="020B0606030504020204" pitchFamily="34" charset="0"/>
                <a:ea typeface="Open Sans" panose="020B0606030504020204" pitchFamily="34" charset="0"/>
                <a:cs typeface="Open Sans" panose="020B0606030504020204" pitchFamily="34" charset="0"/>
              </a:rPr>
              <a:t>Farkas Pálma</a:t>
            </a:r>
            <a:br>
              <a:rPr lang="hu-HU" sz="1700" dirty="0">
                <a:latin typeface="Open Sans" panose="020B0606030504020204" pitchFamily="34" charset="0"/>
                <a:ea typeface="Open Sans" panose="020B0606030504020204" pitchFamily="34" charset="0"/>
                <a:cs typeface="Open Sans" panose="020B0606030504020204" pitchFamily="34" charset="0"/>
              </a:rPr>
            </a:br>
            <a:r>
              <a:rPr lang="hu-HU" sz="1700" dirty="0">
                <a:latin typeface="Open Sans" panose="020B0606030504020204" pitchFamily="34" charset="0"/>
                <a:ea typeface="Open Sans" panose="020B0606030504020204" pitchFamily="34" charset="0"/>
                <a:cs typeface="Open Sans" panose="020B0606030504020204" pitchFamily="34" charset="0"/>
              </a:rPr>
              <a:t>tel.: </a:t>
            </a:r>
            <a:r>
              <a:rPr lang="en-US" sz="1700" dirty="0">
                <a:latin typeface="Open Sans" panose="020B0606030504020204" pitchFamily="34" charset="0"/>
                <a:ea typeface="Open Sans" panose="020B0606030504020204" pitchFamily="34" charset="0"/>
                <a:cs typeface="Open Sans" panose="020B0606030504020204" pitchFamily="34" charset="0"/>
              </a:rPr>
              <a:t>(+36-1) 461-2600/</a:t>
            </a:r>
            <a:r>
              <a:rPr lang="hu-HU" sz="1700" dirty="0">
                <a:latin typeface="Open Sans" panose="020B0606030504020204" pitchFamily="34" charset="0"/>
                <a:ea typeface="Open Sans" panose="020B0606030504020204" pitchFamily="34" charset="0"/>
                <a:cs typeface="Open Sans" panose="020B0606030504020204" pitchFamily="34" charset="0"/>
              </a:rPr>
              <a:t>3468</a:t>
            </a:r>
            <a:br>
              <a:rPr lang="hu-HU" sz="1700" dirty="0">
                <a:latin typeface="Open Sans" panose="020B0606030504020204" pitchFamily="34" charset="0"/>
                <a:ea typeface="Open Sans" panose="020B0606030504020204" pitchFamily="34" charset="0"/>
                <a:cs typeface="Open Sans" panose="020B0606030504020204" pitchFamily="34" charset="0"/>
              </a:rPr>
            </a:br>
            <a:r>
              <a:rPr lang="hu-HU" sz="1700" dirty="0">
                <a:latin typeface="Open Sans" panose="020B0606030504020204" pitchFamily="34" charset="0"/>
                <a:ea typeface="Open Sans" panose="020B0606030504020204" pitchFamily="34" charset="0"/>
                <a:cs typeface="Open Sans" panose="020B0606030504020204" pitchFamily="34" charset="0"/>
              </a:rPr>
              <a:t>e-mail: farkas.palma@ppk.elte.hu</a:t>
            </a:r>
          </a:p>
          <a:p>
            <a:pPr marL="0" indent="0">
              <a:buFont typeface="Arial" panose="020B0604020202020204" pitchFamily="34" charset="0"/>
              <a:buNone/>
            </a:pPr>
            <a:r>
              <a:rPr lang="hu-HU" sz="1700" dirty="0">
                <a:latin typeface="Open Sans" panose="020B0606030504020204" pitchFamily="34" charset="0"/>
                <a:ea typeface="Open Sans" panose="020B0606030504020204" pitchFamily="34" charset="0"/>
                <a:cs typeface="Open Sans" panose="020B0606030504020204" pitchFamily="34" charset="0"/>
              </a:rPr>
              <a:t>KAZY 434</a:t>
            </a:r>
          </a:p>
          <a:p>
            <a:pPr marL="0" indent="0">
              <a:buFont typeface="Arial" panose="020B0604020202020204" pitchFamily="34" charset="0"/>
              <a:buNone/>
            </a:pPr>
            <a:r>
              <a:rPr lang="hu-HU" sz="1700" dirty="0">
                <a:latin typeface="Open Sans" panose="020B0606030504020204" pitchFamily="34" charset="0"/>
                <a:ea typeface="Open Sans" panose="020B0606030504020204" pitchFamily="34" charset="0"/>
                <a:cs typeface="Open Sans" panose="020B0606030504020204" pitchFamily="34" charset="0"/>
              </a:rPr>
              <a:t>Ügyfélfogadás: csak előzetes e-mailes egyeztetéssel</a:t>
            </a:r>
          </a:p>
          <a:p>
            <a:pPr marL="0" indent="0">
              <a:buFont typeface="Arial" panose="020B0604020202020204" pitchFamily="34" charset="0"/>
              <a:buNone/>
            </a:pPr>
            <a:r>
              <a:rPr lang="hu-HU" sz="1700" dirty="0">
                <a:latin typeface="Open Sans" panose="020B0606030504020204" pitchFamily="34" charset="0"/>
                <a:ea typeface="Open Sans" panose="020B0606030504020204" pitchFamily="34" charset="0"/>
                <a:cs typeface="Open Sans" panose="020B0606030504020204" pitchFamily="34" charset="0"/>
              </a:rPr>
              <a:t>Office </a:t>
            </a:r>
            <a:r>
              <a:rPr lang="hu-HU" sz="1700" dirty="0" err="1">
                <a:latin typeface="Open Sans" panose="020B0606030504020204" pitchFamily="34" charset="0"/>
                <a:ea typeface="Open Sans" panose="020B0606030504020204" pitchFamily="34" charset="0"/>
                <a:cs typeface="Open Sans" panose="020B0606030504020204" pitchFamily="34" charset="0"/>
              </a:rPr>
              <a:t>hours</a:t>
            </a:r>
            <a:r>
              <a:rPr lang="hu-HU" sz="1700" dirty="0">
                <a:latin typeface="Open Sans" panose="020B0606030504020204" pitchFamily="34" charset="0"/>
                <a:ea typeface="Open Sans" panose="020B0606030504020204" pitchFamily="34" charset="0"/>
                <a:cs typeface="Open Sans" panose="020B0606030504020204" pitchFamily="34" charset="0"/>
              </a:rPr>
              <a:t>: </a:t>
            </a:r>
            <a:r>
              <a:rPr lang="hu-HU" sz="1700" dirty="0" err="1">
                <a:latin typeface="Open Sans" panose="020B0606030504020204" pitchFamily="34" charset="0"/>
                <a:ea typeface="Open Sans" panose="020B0606030504020204" pitchFamily="34" charset="0"/>
                <a:cs typeface="Open Sans" panose="020B0606030504020204" pitchFamily="34" charset="0"/>
              </a:rPr>
              <a:t>by</a:t>
            </a:r>
            <a:r>
              <a:rPr lang="hu-HU" sz="1700" dirty="0">
                <a:latin typeface="Open Sans" panose="020B0606030504020204" pitchFamily="34" charset="0"/>
                <a:ea typeface="Open Sans" panose="020B0606030504020204" pitchFamily="34" charset="0"/>
                <a:cs typeface="Open Sans" panose="020B0606030504020204" pitchFamily="34" charset="0"/>
              </a:rPr>
              <a:t> </a:t>
            </a:r>
            <a:r>
              <a:rPr lang="hu-HU" sz="1700" dirty="0" err="1">
                <a:latin typeface="Open Sans" panose="020B0606030504020204" pitchFamily="34" charset="0"/>
                <a:ea typeface="Open Sans" panose="020B0606030504020204" pitchFamily="34" charset="0"/>
                <a:cs typeface="Open Sans" panose="020B0606030504020204" pitchFamily="34" charset="0"/>
              </a:rPr>
              <a:t>appointment</a:t>
            </a:r>
            <a:r>
              <a:rPr lang="hu-HU" sz="1700" dirty="0">
                <a:latin typeface="Open Sans" panose="020B0606030504020204" pitchFamily="34" charset="0"/>
                <a:ea typeface="Open Sans" panose="020B0606030504020204" pitchFamily="34" charset="0"/>
                <a:cs typeface="Open Sans" panose="020B0606030504020204" pitchFamily="34" charset="0"/>
              </a:rPr>
              <a:t> </a:t>
            </a:r>
            <a:r>
              <a:rPr lang="hu-HU" sz="1700" dirty="0" err="1">
                <a:latin typeface="Open Sans" panose="020B0606030504020204" pitchFamily="34" charset="0"/>
                <a:ea typeface="Open Sans" panose="020B0606030504020204" pitchFamily="34" charset="0"/>
                <a:cs typeface="Open Sans" panose="020B0606030504020204" pitchFamily="34" charset="0"/>
              </a:rPr>
              <a:t>only</a:t>
            </a:r>
            <a:endParaRPr lang="hu-HU" sz="17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hu-HU" sz="1900" dirty="0"/>
          </a:p>
        </p:txBody>
      </p:sp>
      <p:pic>
        <p:nvPicPr>
          <p:cNvPr id="6" name="Kép 5" descr="A képen személy, kültéri, sárga látható&#10;&#10;Automatikusan generált leírás">
            <a:extLst>
              <a:ext uri="{FF2B5EF4-FFF2-40B4-BE49-F238E27FC236}">
                <a16:creationId xmlns:a16="http://schemas.microsoft.com/office/drawing/2014/main" id="{9CAD83B6-C80E-1F82-DD68-5A740EA0A2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93" r="-1" b="27043"/>
          <a:stretch/>
        </p:blipFill>
        <p:spPr>
          <a:xfrm>
            <a:off x="5974080" y="1411620"/>
            <a:ext cx="3887391" cy="3455270"/>
          </a:xfrm>
          <a:prstGeom prst="rect">
            <a:avLst/>
          </a:prstGeom>
          <a:noFill/>
        </p:spPr>
      </p:pic>
    </p:spTree>
    <p:extLst>
      <p:ext uri="{BB962C8B-B14F-4D97-AF65-F5344CB8AC3E}">
        <p14:creationId xmlns:p14="http://schemas.microsoft.com/office/powerpoint/2010/main" val="2967251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6D4C115C-A7E0-0E7D-E906-2FA70DCA27BC}"/>
              </a:ext>
            </a:extLst>
          </p:cNvPr>
          <p:cNvSpPr>
            <a:spLocks noGrp="1"/>
          </p:cNvSpPr>
          <p:nvPr>
            <p:ph type="body" idx="16"/>
          </p:nvPr>
        </p:nvSpPr>
        <p:spPr/>
        <p:txBody>
          <a:bodyPr/>
          <a:lstStyle/>
          <a:p>
            <a:r>
              <a:rPr lang="hu-HU" dirty="0">
                <a:solidFill>
                  <a:schemeClr val="tx1"/>
                </a:solidFill>
              </a:rPr>
              <a:t>Eseményeink</a:t>
            </a:r>
          </a:p>
        </p:txBody>
      </p:sp>
      <p:sp>
        <p:nvSpPr>
          <p:cNvPr id="7" name="Tartalom helye 2">
            <a:extLst>
              <a:ext uri="{FF2B5EF4-FFF2-40B4-BE49-F238E27FC236}">
                <a16:creationId xmlns:a16="http://schemas.microsoft.com/office/drawing/2014/main" id="{864E2C5C-382C-9585-026E-C3315E6A441F}"/>
              </a:ext>
            </a:extLst>
          </p:cNvPr>
          <p:cNvSpPr txBox="1">
            <a:spLocks/>
          </p:cNvSpPr>
          <p:nvPr/>
        </p:nvSpPr>
        <p:spPr>
          <a:xfrm>
            <a:off x="838200" y="1411107"/>
            <a:ext cx="4884169" cy="499032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1800" dirty="0">
                <a:latin typeface="Open Sans" panose="020B0606030504020204" pitchFamily="34" charset="0"/>
                <a:ea typeface="Open Sans" panose="020B0606030504020204" pitchFamily="34" charset="0"/>
                <a:cs typeface="Open Sans" panose="020B0606030504020204" pitchFamily="34" charset="0"/>
              </a:rPr>
              <a:t>IPPI Tudományos Estek</a:t>
            </a:r>
          </a:p>
          <a:p>
            <a:pPr marL="0" indent="0">
              <a:lnSpc>
                <a:spcPct val="120000"/>
              </a:lnSpc>
              <a:buFont typeface="Arial" panose="020B0604020202020204" pitchFamily="34" charset="0"/>
              <a:buNone/>
            </a:pPr>
            <a:r>
              <a:rPr lang="hu-HU" sz="1800" dirty="0">
                <a:latin typeface="Open Sans" panose="020B0606030504020204" pitchFamily="34" charset="0"/>
                <a:ea typeface="Open Sans" panose="020B0606030504020204" pitchFamily="34" charset="0"/>
                <a:cs typeface="Open Sans" panose="020B0606030504020204" pitchFamily="34" charset="0"/>
              </a:rPr>
              <a:t>2020-ban tudományos műhelysorozatot indítottunk </a:t>
            </a:r>
            <a:r>
              <a:rPr lang="hu-HU" sz="1800" b="1" dirty="0">
                <a:latin typeface="Open Sans" panose="020B0606030504020204" pitchFamily="34" charset="0"/>
                <a:ea typeface="Open Sans" panose="020B0606030504020204" pitchFamily="34" charset="0"/>
                <a:cs typeface="Open Sans" panose="020B0606030504020204" pitchFamily="34" charset="0"/>
              </a:rPr>
              <a:t>IPPI Tudományos Estek – Sokféleség a Társadalomban és Kutatásban </a:t>
            </a:r>
            <a:r>
              <a:rPr lang="hu-HU" sz="1800" dirty="0">
                <a:latin typeface="Open Sans" panose="020B0606030504020204" pitchFamily="34" charset="0"/>
                <a:ea typeface="Open Sans" panose="020B0606030504020204" pitchFamily="34" charset="0"/>
                <a:cs typeface="Open Sans" panose="020B0606030504020204" pitchFamily="34" charset="0"/>
              </a:rPr>
              <a:t>címmel. A sorozatban az ELTE PPK IPPI, valamint a PPK és más ELTE karok oktatói, kutatói, doktori hallgatói tartanak előadást a társadalmi sokféleségről, elsősorban pszichológiai, </a:t>
            </a:r>
            <a:r>
              <a:rPr lang="hu-HU" sz="1800" dirty="0" err="1">
                <a:latin typeface="Open Sans" panose="020B0606030504020204" pitchFamily="34" charset="0"/>
                <a:ea typeface="Open Sans" panose="020B0606030504020204" pitchFamily="34" charset="0"/>
                <a:cs typeface="Open Sans" panose="020B0606030504020204" pitchFamily="34" charset="0"/>
              </a:rPr>
              <a:t>neveléstudományi</a:t>
            </a:r>
            <a:r>
              <a:rPr lang="hu-HU" sz="1800" dirty="0">
                <a:latin typeface="Open Sans" panose="020B0606030504020204" pitchFamily="34" charset="0"/>
                <a:ea typeface="Open Sans" panose="020B0606030504020204" pitchFamily="34" charset="0"/>
                <a:cs typeface="Open Sans" panose="020B0606030504020204" pitchFamily="34" charset="0"/>
              </a:rPr>
              <a:t>, szociológiai és antropológiai szempontokból. A programok nyilvánosak.</a:t>
            </a:r>
            <a:br>
              <a:rPr lang="hu-HU" sz="1800" dirty="0">
                <a:latin typeface="Open Sans" panose="020B0606030504020204" pitchFamily="34" charset="0"/>
                <a:ea typeface="Open Sans" panose="020B0606030504020204" pitchFamily="34" charset="0"/>
                <a:cs typeface="Open Sans" panose="020B0606030504020204" pitchFamily="34" charset="0"/>
              </a:rPr>
            </a:br>
            <a:r>
              <a:rPr lang="hu-HU" sz="1800" dirty="0">
                <a:latin typeface="Open Sans" panose="020B0606030504020204" pitchFamily="34" charset="0"/>
                <a:ea typeface="Open Sans" panose="020B0606030504020204" pitchFamily="34" charset="0"/>
                <a:cs typeface="Open Sans" panose="020B0606030504020204" pitchFamily="34" charset="0"/>
              </a:rPr>
              <a:t> </a:t>
            </a:r>
            <a:r>
              <a:rPr lang="hu-HU" sz="1800"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https://ippi.ppk.elte.hu/content/ippi-tudomanyos-estek.t.33565?m=8813</a:t>
            </a:r>
            <a:endParaRPr lang="hu-HU" sz="1800" dirty="0">
              <a:latin typeface="Open Sans" panose="020B0606030504020204" pitchFamily="34" charset="0"/>
              <a:ea typeface="Open Sans" panose="020B0606030504020204" pitchFamily="34" charset="0"/>
              <a:cs typeface="Open Sans" panose="020B0606030504020204" pitchFamily="34" charset="0"/>
            </a:endParaRPr>
          </a:p>
          <a:p>
            <a:r>
              <a:rPr lang="hu-HU" sz="1800" dirty="0">
                <a:latin typeface="Open Sans" panose="020B0606030504020204" pitchFamily="34" charset="0"/>
                <a:ea typeface="Open Sans" panose="020B0606030504020204" pitchFamily="34" charset="0"/>
                <a:cs typeface="Open Sans" panose="020B0606030504020204" pitchFamily="34" charset="0"/>
              </a:rPr>
              <a:t>Professzorok előadásai:</a:t>
            </a:r>
          </a:p>
          <a:p>
            <a:pPr lvl="1"/>
            <a:r>
              <a:rPr lang="hu-HU" sz="1800" dirty="0" err="1">
                <a:latin typeface="Open Sans" panose="020B0606030504020204" pitchFamily="34" charset="0"/>
                <a:ea typeface="Open Sans" panose="020B0606030504020204" pitchFamily="34" charset="0"/>
                <a:cs typeface="Open Sans" panose="020B0606030504020204" pitchFamily="34" charset="0"/>
              </a:rPr>
              <a:t>Carrie</a:t>
            </a:r>
            <a:r>
              <a:rPr lang="hu-HU" sz="1800" dirty="0">
                <a:latin typeface="Open Sans" panose="020B0606030504020204" pitchFamily="34" charset="0"/>
                <a:ea typeface="Open Sans" panose="020B0606030504020204" pitchFamily="34" charset="0"/>
                <a:cs typeface="Open Sans" panose="020B0606030504020204" pitchFamily="34" charset="0"/>
              </a:rPr>
              <a:t> </a:t>
            </a:r>
            <a:r>
              <a:rPr lang="hu-HU" sz="1800" dirty="0" err="1">
                <a:latin typeface="Open Sans" panose="020B0606030504020204" pitchFamily="34" charset="0"/>
                <a:ea typeface="Open Sans" panose="020B0606030504020204" pitchFamily="34" charset="0"/>
                <a:cs typeface="Open Sans" panose="020B0606030504020204" pitchFamily="34" charset="0"/>
              </a:rPr>
              <a:t>Paechter</a:t>
            </a:r>
            <a:endParaRPr lang="hu-HU" sz="1800" dirty="0">
              <a:latin typeface="Open Sans" panose="020B0606030504020204" pitchFamily="34" charset="0"/>
              <a:ea typeface="Open Sans" panose="020B0606030504020204" pitchFamily="34" charset="0"/>
              <a:cs typeface="Open Sans" panose="020B0606030504020204" pitchFamily="34" charset="0"/>
            </a:endParaRPr>
          </a:p>
          <a:p>
            <a:pPr lvl="2"/>
            <a:r>
              <a:rPr lang="hu-HU" sz="1800" dirty="0">
                <a:latin typeface="Open Sans" panose="020B0606030504020204" pitchFamily="34" charset="0"/>
                <a:ea typeface="Open Sans" panose="020B0606030504020204" pitchFamily="34" charset="0"/>
                <a:cs typeface="Open Sans" panose="020B0606030504020204" pitchFamily="34" charset="0"/>
              </a:rPr>
              <a:t>LMBTQ </a:t>
            </a:r>
            <a:r>
              <a:rPr lang="en-US" sz="1800" dirty="0">
                <a:latin typeface="Open Sans" panose="020B0606030504020204" pitchFamily="34" charset="0"/>
                <a:ea typeface="Open Sans" panose="020B0606030504020204" pitchFamily="34" charset="0"/>
                <a:cs typeface="Open Sans" panose="020B0606030504020204" pitchFamily="34" charset="0"/>
              </a:rPr>
              <a:t>+ </a:t>
            </a:r>
            <a:r>
              <a:rPr lang="hu-HU" sz="1800" dirty="0">
                <a:latin typeface="Open Sans" panose="020B0606030504020204" pitchFamily="34" charset="0"/>
                <a:ea typeface="Open Sans" panose="020B0606030504020204" pitchFamily="34" charset="0"/>
                <a:cs typeface="Open Sans" panose="020B0606030504020204" pitchFamily="34" charset="0"/>
              </a:rPr>
              <a:t>szülős családok és az iskolák</a:t>
            </a:r>
          </a:p>
          <a:p>
            <a:pPr lvl="2"/>
            <a:r>
              <a:rPr lang="hu-HU" sz="1800" dirty="0">
                <a:latin typeface="Open Sans" panose="020B0606030504020204" pitchFamily="34" charset="0"/>
                <a:ea typeface="Open Sans" panose="020B0606030504020204" pitchFamily="34" charset="0"/>
                <a:cs typeface="Open Sans" panose="020B0606030504020204" pitchFamily="34" charset="0"/>
              </a:rPr>
              <a:t>Fiúvá és lánnyá lenni: Hogyan tanuljuk meg közösségekben és gyakorlás útján, hogy kik vagyunk</a:t>
            </a:r>
          </a:p>
          <a:p>
            <a:pPr lvl="1"/>
            <a:r>
              <a:rPr lang="hu-HU" sz="1800" dirty="0" err="1">
                <a:latin typeface="Open Sans" panose="020B0606030504020204" pitchFamily="34" charset="0"/>
                <a:ea typeface="Open Sans" panose="020B0606030504020204" pitchFamily="34" charset="0"/>
                <a:cs typeface="Open Sans" panose="020B0606030504020204" pitchFamily="34" charset="0"/>
              </a:rPr>
              <a:t>Irene</a:t>
            </a:r>
            <a:r>
              <a:rPr lang="hu-HU" sz="1800" dirty="0">
                <a:latin typeface="Open Sans" panose="020B0606030504020204" pitchFamily="34" charset="0"/>
                <a:ea typeface="Open Sans" panose="020B0606030504020204" pitchFamily="34" charset="0"/>
                <a:cs typeface="Open Sans" panose="020B0606030504020204" pitchFamily="34" charset="0"/>
              </a:rPr>
              <a:t> López (</a:t>
            </a:r>
            <a:r>
              <a:rPr lang="hu-HU" sz="1800" dirty="0" err="1">
                <a:latin typeface="Open Sans" panose="020B0606030504020204" pitchFamily="34" charset="0"/>
                <a:ea typeface="Open Sans" panose="020B0606030504020204" pitchFamily="34" charset="0"/>
                <a:cs typeface="Open Sans" panose="020B0606030504020204" pitchFamily="34" charset="0"/>
              </a:rPr>
              <a:t>Kenyon</a:t>
            </a:r>
            <a:r>
              <a:rPr lang="hu-HU" sz="1800" dirty="0">
                <a:latin typeface="Open Sans" panose="020B0606030504020204" pitchFamily="34" charset="0"/>
                <a:ea typeface="Open Sans" panose="020B0606030504020204" pitchFamily="34" charset="0"/>
                <a:cs typeface="Open Sans" panose="020B0606030504020204" pitchFamily="34" charset="0"/>
              </a:rPr>
              <a:t> College, US) </a:t>
            </a:r>
            <a:r>
              <a:rPr lang="hu-HU" sz="1800" dirty="0" err="1">
                <a:latin typeface="Open Sans" panose="020B0606030504020204" pitchFamily="34" charset="0"/>
                <a:ea typeface="Open Sans" panose="020B0606030504020204" pitchFamily="34" charset="0"/>
                <a:cs typeface="Open Sans" panose="020B0606030504020204" pitchFamily="34" charset="0"/>
              </a:rPr>
              <a:t>Fulbright</a:t>
            </a:r>
            <a:r>
              <a:rPr lang="hu-HU" sz="1800" dirty="0">
                <a:latin typeface="Open Sans" panose="020B0606030504020204" pitchFamily="34" charset="0"/>
                <a:ea typeface="Open Sans" panose="020B0606030504020204" pitchFamily="34" charset="0"/>
                <a:cs typeface="Open Sans" panose="020B0606030504020204" pitchFamily="34" charset="0"/>
              </a:rPr>
              <a:t> Professor</a:t>
            </a:r>
          </a:p>
          <a:p>
            <a:pPr lvl="2"/>
            <a:r>
              <a:rPr lang="hu-HU" sz="1800" dirty="0">
                <a:latin typeface="Open Sans" panose="020B0606030504020204" pitchFamily="34" charset="0"/>
                <a:ea typeface="Open Sans" panose="020B0606030504020204" pitchFamily="34" charset="0"/>
                <a:cs typeface="Open Sans" panose="020B0606030504020204" pitchFamily="34" charset="0"/>
              </a:rPr>
              <a:t>Bevándorlás pszichológiai aspektusai</a:t>
            </a:r>
          </a:p>
          <a:p>
            <a:r>
              <a:rPr lang="hu-HU" sz="1800" dirty="0">
                <a:latin typeface="Open Sans" panose="020B0606030504020204" pitchFamily="34" charset="0"/>
                <a:ea typeface="Open Sans" panose="020B0606030504020204" pitchFamily="34" charset="0"/>
                <a:cs typeface="Open Sans" panose="020B0606030504020204" pitchFamily="34" charset="0"/>
              </a:rPr>
              <a:t>PPK </a:t>
            </a:r>
            <a:r>
              <a:rPr lang="hu-HU" sz="1800" dirty="0" err="1">
                <a:latin typeface="Open Sans" panose="020B0606030504020204" pitchFamily="34" charset="0"/>
                <a:ea typeface="Open Sans" panose="020B0606030504020204" pitchFamily="34" charset="0"/>
                <a:cs typeface="Open Sans" panose="020B0606030504020204" pitchFamily="34" charset="0"/>
              </a:rPr>
              <a:t>Talks</a:t>
            </a:r>
            <a:r>
              <a:rPr lang="hu-HU" sz="1800" dirty="0">
                <a:latin typeface="Open Sans" panose="020B0606030504020204" pitchFamily="34" charset="0"/>
                <a:ea typeface="Open Sans" panose="020B0606030504020204" pitchFamily="34" charset="0"/>
                <a:cs typeface="Open Sans" panose="020B0606030504020204" pitchFamily="34" charset="0"/>
              </a:rPr>
              <a:t> 2.0 hallgatók által szervezve</a:t>
            </a:r>
          </a:p>
          <a:p>
            <a:pPr marL="0" indent="0">
              <a:buFont typeface="Arial" panose="020B0604020202020204" pitchFamily="34" charset="0"/>
              <a:buNone/>
            </a:pPr>
            <a:r>
              <a:rPr lang="hu-HU" sz="1800" dirty="0">
                <a:latin typeface="Open Sans" panose="020B0606030504020204" pitchFamily="34" charset="0"/>
                <a:ea typeface="Open Sans" panose="020B0606030504020204" pitchFamily="34" charset="0"/>
                <a:cs typeface="Open Sans" panose="020B0606030504020204" pitchFamily="34" charset="0"/>
              </a:rPr>
              <a:t>    Fotók: Oktatás határok nélkül – ELTE IPPI FB oldal</a:t>
            </a:r>
          </a:p>
          <a:p>
            <a:r>
              <a:rPr lang="hu-HU" sz="1800" dirty="0">
                <a:latin typeface="Open Sans" panose="020B0606030504020204" pitchFamily="34" charset="0"/>
                <a:ea typeface="Open Sans" panose="020B0606030504020204" pitchFamily="34" charset="0"/>
                <a:cs typeface="Open Sans" panose="020B0606030504020204" pitchFamily="34" charset="0"/>
              </a:rPr>
              <a:t>ÚtOn2020 Konferencia: </a:t>
            </a:r>
            <a:br>
              <a:rPr lang="hu-HU" sz="1800" dirty="0">
                <a:latin typeface="Open Sans" panose="020B0606030504020204" pitchFamily="34" charset="0"/>
                <a:ea typeface="Open Sans" panose="020B0606030504020204" pitchFamily="34" charset="0"/>
                <a:cs typeface="Open Sans" panose="020B0606030504020204" pitchFamily="34" charset="0"/>
              </a:rPr>
            </a:br>
            <a:r>
              <a:rPr lang="hu-HU" sz="1800" dirty="0">
                <a:latin typeface="Open Sans" panose="020B0606030504020204" pitchFamily="34" charset="0"/>
                <a:ea typeface="Open Sans" panose="020B0606030504020204" pitchFamily="34" charset="0"/>
                <a:cs typeface="Open Sans" panose="020B0606030504020204" pitchFamily="34" charset="0"/>
              </a:rPr>
              <a:t>beszélgetés hallgatókkal és végzett hallgatókkal, </a:t>
            </a:r>
            <a:br>
              <a:rPr lang="hu-HU" sz="1800" dirty="0">
                <a:latin typeface="Open Sans" panose="020B0606030504020204" pitchFamily="34" charset="0"/>
                <a:ea typeface="Open Sans" panose="020B0606030504020204" pitchFamily="34" charset="0"/>
                <a:cs typeface="Open Sans" panose="020B0606030504020204" pitchFamily="34" charset="0"/>
              </a:rPr>
            </a:br>
            <a:r>
              <a:rPr lang="hu-HU" sz="1800" dirty="0">
                <a:latin typeface="Open Sans" panose="020B0606030504020204" pitchFamily="34" charset="0"/>
                <a:ea typeface="Open Sans" panose="020B0606030504020204" pitchFamily="34" charset="0"/>
                <a:cs typeface="Open Sans" panose="020B0606030504020204" pitchFamily="34" charset="0"/>
              </a:rPr>
              <a:t>Interkulturális szakértők tapasztalatai</a:t>
            </a:r>
          </a:p>
          <a:p>
            <a:r>
              <a:rPr lang="hu-HU" sz="1800" dirty="0">
                <a:latin typeface="Open Sans" panose="020B0606030504020204" pitchFamily="34" charset="0"/>
                <a:ea typeface="Open Sans" panose="020B0606030504020204" pitchFamily="34" charset="0"/>
                <a:cs typeface="Open Sans" panose="020B0606030504020204" pitchFamily="34" charset="0"/>
              </a:rPr>
              <a:t>Nemzetközi workshop: </a:t>
            </a:r>
            <a:br>
              <a:rPr lang="hu-HU" sz="1800" dirty="0">
                <a:latin typeface="Open Sans" panose="020B0606030504020204" pitchFamily="34" charset="0"/>
                <a:ea typeface="Open Sans" panose="020B0606030504020204" pitchFamily="34" charset="0"/>
                <a:cs typeface="Open Sans" panose="020B0606030504020204" pitchFamily="34" charset="0"/>
              </a:rPr>
            </a:br>
            <a:r>
              <a:rPr lang="hu-HU" sz="1800" dirty="0">
                <a:latin typeface="Open Sans" panose="020B0606030504020204" pitchFamily="34" charset="0"/>
                <a:ea typeface="Open Sans" panose="020B0606030504020204" pitchFamily="34" charset="0"/>
                <a:cs typeface="Open Sans" panose="020B0606030504020204" pitchFamily="34" charset="0"/>
              </a:rPr>
              <a:t>Dél-Korea gazdasági-társadalmi fejlődésének </a:t>
            </a:r>
            <a:br>
              <a:rPr lang="hu-HU" sz="1800" dirty="0">
                <a:latin typeface="Open Sans" panose="020B0606030504020204" pitchFamily="34" charset="0"/>
                <a:ea typeface="Open Sans" panose="020B0606030504020204" pitchFamily="34" charset="0"/>
                <a:cs typeface="Open Sans" panose="020B0606030504020204" pitchFamily="34" charset="0"/>
              </a:rPr>
            </a:br>
            <a:r>
              <a:rPr lang="hu-HU" sz="1800" dirty="0">
                <a:latin typeface="Open Sans" panose="020B0606030504020204" pitchFamily="34" charset="0"/>
                <a:ea typeface="Open Sans" panose="020B0606030504020204" pitchFamily="34" charset="0"/>
                <a:cs typeface="Open Sans" panose="020B0606030504020204" pitchFamily="34" charset="0"/>
              </a:rPr>
              <a:t>kulturális tényezőit bemutatva</a:t>
            </a:r>
            <a:br>
              <a:rPr lang="hu-HU" sz="1500" dirty="0"/>
            </a:br>
            <a:endParaRPr lang="hu-HU" sz="1500" dirty="0"/>
          </a:p>
        </p:txBody>
      </p:sp>
      <p:pic>
        <p:nvPicPr>
          <p:cNvPr id="8" name="Kép 7" descr="A képen szöveg, Betűtípus, képernyőkép látható&#10;&#10;Automatikusan generált leírás">
            <a:extLst>
              <a:ext uri="{FF2B5EF4-FFF2-40B4-BE49-F238E27FC236}">
                <a16:creationId xmlns:a16="http://schemas.microsoft.com/office/drawing/2014/main" id="{4CABA4C6-C8BA-B4D0-19AF-A1526FD65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189" y="723315"/>
            <a:ext cx="3763170" cy="2021480"/>
          </a:xfrm>
          <a:prstGeom prst="rect">
            <a:avLst/>
          </a:prstGeom>
        </p:spPr>
      </p:pic>
      <p:pic>
        <p:nvPicPr>
          <p:cNvPr id="9" name="Kép 8">
            <a:extLst>
              <a:ext uri="{FF2B5EF4-FFF2-40B4-BE49-F238E27FC236}">
                <a16:creationId xmlns:a16="http://schemas.microsoft.com/office/drawing/2014/main" id="{377485F7-1A06-F42B-DEAA-2E368EFD0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0629" y="3006454"/>
            <a:ext cx="3910289" cy="3128231"/>
          </a:xfrm>
          <a:prstGeom prst="rect">
            <a:avLst/>
          </a:prstGeom>
        </p:spPr>
      </p:pic>
    </p:spTree>
    <p:extLst>
      <p:ext uri="{BB962C8B-B14F-4D97-AF65-F5344CB8AC3E}">
        <p14:creationId xmlns:p14="http://schemas.microsoft.com/office/powerpoint/2010/main" val="399546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A képen szöveg, Hirdetőtábla, hirdetőtábla, poszter látható&#10;&#10;Automatikusan generált leírás">
            <a:extLst>
              <a:ext uri="{FF2B5EF4-FFF2-40B4-BE49-F238E27FC236}">
                <a16:creationId xmlns:a16="http://schemas.microsoft.com/office/drawing/2014/main" id="{1B4E345A-7F36-E030-6777-727872CDB6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2317" y="1445962"/>
            <a:ext cx="4587366" cy="3768473"/>
          </a:xfrm>
          <a:prstGeom prst="rect">
            <a:avLst/>
          </a:prstGeom>
        </p:spPr>
      </p:pic>
      <p:sp>
        <p:nvSpPr>
          <p:cNvPr id="6" name="Cím 1">
            <a:extLst>
              <a:ext uri="{FF2B5EF4-FFF2-40B4-BE49-F238E27FC236}">
                <a16:creationId xmlns:a16="http://schemas.microsoft.com/office/drawing/2014/main" id="{F52FD497-0E72-E9B0-EA22-BD7DBDA3C9AC}"/>
              </a:ext>
            </a:extLst>
          </p:cNvPr>
          <p:cNvSpPr txBox="1">
            <a:spLocks/>
          </p:cNvSpPr>
          <p:nvPr/>
        </p:nvSpPr>
        <p:spPr>
          <a:xfrm>
            <a:off x="499977" y="1890927"/>
            <a:ext cx="3677966" cy="3445586"/>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hu-HU" sz="3200" dirty="0">
                <a:latin typeface="Open Sans" panose="020B0606030504020204" pitchFamily="34" charset="0"/>
                <a:ea typeface="Open Sans" panose="020B0606030504020204" pitchFamily="34" charset="0"/>
                <a:cs typeface="Open Sans" panose="020B0606030504020204" pitchFamily="34" charset="0"/>
              </a:rPr>
              <a:t>Kazinczy u. 23-27.</a:t>
            </a:r>
            <a:br>
              <a:rPr lang="hu-HU" sz="3200" dirty="0">
                <a:latin typeface="Open Sans" panose="020B0606030504020204" pitchFamily="34" charset="0"/>
                <a:ea typeface="Open Sans" panose="020B0606030504020204" pitchFamily="34" charset="0"/>
                <a:cs typeface="Open Sans" panose="020B0606030504020204" pitchFamily="34" charset="0"/>
              </a:rPr>
            </a:br>
            <a:r>
              <a:rPr lang="hu-HU" sz="3200" dirty="0">
                <a:latin typeface="Open Sans" panose="020B0606030504020204" pitchFamily="34" charset="0"/>
                <a:ea typeface="Open Sans" panose="020B0606030504020204" pitchFamily="34" charset="0"/>
                <a:cs typeface="Open Sans" panose="020B0606030504020204" pitchFamily="34" charset="0"/>
              </a:rPr>
              <a:t>IV. emelet</a:t>
            </a:r>
            <a:br>
              <a:rPr lang="hu-HU" sz="3200" dirty="0">
                <a:latin typeface="Open Sans" panose="020B0606030504020204" pitchFamily="34" charset="0"/>
                <a:ea typeface="Open Sans" panose="020B0606030504020204" pitchFamily="34" charset="0"/>
                <a:cs typeface="Open Sans" panose="020B0606030504020204" pitchFamily="34" charset="0"/>
              </a:rPr>
            </a:br>
            <a:r>
              <a:rPr lang="hu-HU" sz="3200" dirty="0">
                <a:latin typeface="Open Sans" panose="020B0606030504020204" pitchFamily="34" charset="0"/>
                <a:ea typeface="Open Sans" panose="020B0606030504020204" pitchFamily="34" charset="0"/>
                <a:cs typeface="Open Sans" panose="020B0606030504020204" pitchFamily="34" charset="0"/>
              </a:rPr>
              <a:t>429-434-es szobák </a:t>
            </a:r>
            <a:br>
              <a:rPr lang="hu-HU" sz="3200" dirty="0">
                <a:latin typeface="Open Sans" panose="020B0606030504020204" pitchFamily="34" charset="0"/>
                <a:ea typeface="Open Sans" panose="020B0606030504020204" pitchFamily="34" charset="0"/>
                <a:cs typeface="Open Sans" panose="020B0606030504020204" pitchFamily="34" charset="0"/>
              </a:rPr>
            </a:br>
            <a:r>
              <a:rPr lang="hu-HU" sz="3200" dirty="0">
                <a:latin typeface="Open Sans" panose="020B0606030504020204" pitchFamily="34" charset="0"/>
                <a:ea typeface="Open Sans" panose="020B0606030504020204" pitchFamily="34" charset="0"/>
                <a:cs typeface="Open Sans" panose="020B0606030504020204" pitchFamily="34" charset="0"/>
              </a:rPr>
              <a:t>(Kék színű ajtók)</a:t>
            </a:r>
            <a:br>
              <a:rPr lang="hu-HU" dirty="0">
                <a:latin typeface="Open Sans" panose="020B0606030504020204" pitchFamily="34" charset="0"/>
                <a:ea typeface="Open Sans" panose="020B0606030504020204" pitchFamily="34" charset="0"/>
                <a:cs typeface="Open Sans" panose="020B0606030504020204" pitchFamily="34" charset="0"/>
              </a:rPr>
            </a:br>
            <a:br>
              <a:rPr lang="hu-HU" dirty="0">
                <a:latin typeface="Open Sans" panose="020B0606030504020204" pitchFamily="34" charset="0"/>
                <a:ea typeface="Open Sans" panose="020B0606030504020204" pitchFamily="34" charset="0"/>
                <a:cs typeface="Open Sans" panose="020B0606030504020204" pitchFamily="34" charset="0"/>
              </a:rPr>
            </a:br>
            <a:br>
              <a:rPr lang="hu-HU" dirty="0">
                <a:latin typeface="Open Sans" panose="020B0606030504020204" pitchFamily="34" charset="0"/>
                <a:ea typeface="Open Sans" panose="020B0606030504020204" pitchFamily="34" charset="0"/>
                <a:cs typeface="Open Sans" panose="020B0606030504020204" pitchFamily="34" charset="0"/>
              </a:rPr>
            </a:br>
            <a:br>
              <a:rPr lang="hu-HU" b="1" dirty="0">
                <a:latin typeface="+mn-lt"/>
              </a:rPr>
            </a:br>
            <a:endParaRPr lang="hu-HU" b="1" dirty="0">
              <a:latin typeface="+mn-lt"/>
            </a:endParaRPr>
          </a:p>
        </p:txBody>
      </p:sp>
      <p:sp>
        <p:nvSpPr>
          <p:cNvPr id="8" name="Szövegdoboz 7">
            <a:extLst>
              <a:ext uri="{FF2B5EF4-FFF2-40B4-BE49-F238E27FC236}">
                <a16:creationId xmlns:a16="http://schemas.microsoft.com/office/drawing/2014/main" id="{C2064776-0B42-106C-8C5B-CA9FB5A06318}"/>
              </a:ext>
            </a:extLst>
          </p:cNvPr>
          <p:cNvSpPr txBox="1"/>
          <p:nvPr/>
        </p:nvSpPr>
        <p:spPr>
          <a:xfrm>
            <a:off x="8941302" y="1445962"/>
            <a:ext cx="2750721" cy="2677656"/>
          </a:xfrm>
          <a:prstGeom prst="rect">
            <a:avLst/>
          </a:prstGeom>
          <a:noFill/>
        </p:spPr>
        <p:txBody>
          <a:bodyPr wrap="square">
            <a:spAutoFit/>
          </a:bodyPr>
          <a:lstStyle/>
          <a:p>
            <a:br>
              <a:rPr lang="hu-HU" sz="2400" dirty="0">
                <a:latin typeface="Open Sans" panose="020B0606030504020204" pitchFamily="34" charset="0"/>
                <a:ea typeface="Open Sans" panose="020B0606030504020204" pitchFamily="34" charset="0"/>
                <a:cs typeface="Open Sans" panose="020B0606030504020204" pitchFamily="34" charset="0"/>
              </a:rPr>
            </a:br>
            <a:r>
              <a:rPr lang="hu-HU" sz="2400" dirty="0">
                <a:latin typeface="Open Sans" panose="020B0606030504020204" pitchFamily="34" charset="0"/>
                <a:ea typeface="Open Sans" panose="020B0606030504020204" pitchFamily="34" charset="0"/>
                <a:cs typeface="Open Sans" panose="020B0606030504020204" pitchFamily="34" charset="0"/>
              </a:rPr>
              <a:t>In Kazinczy Street building</a:t>
            </a:r>
            <a:br>
              <a:rPr lang="hu-HU" sz="2400" dirty="0">
                <a:latin typeface="Open Sans" panose="020B0606030504020204" pitchFamily="34" charset="0"/>
                <a:ea typeface="Open Sans" panose="020B0606030504020204" pitchFamily="34" charset="0"/>
                <a:cs typeface="Open Sans" panose="020B0606030504020204" pitchFamily="34" charset="0"/>
              </a:rPr>
            </a:br>
            <a:r>
              <a:rPr lang="hu-HU" sz="2400" dirty="0">
                <a:latin typeface="Open Sans" panose="020B0606030504020204" pitchFamily="34" charset="0"/>
                <a:ea typeface="Open Sans" panose="020B0606030504020204" pitchFamily="34" charset="0"/>
                <a:cs typeface="Open Sans" panose="020B0606030504020204" pitchFamily="34" charset="0"/>
              </a:rPr>
              <a:t>4</a:t>
            </a:r>
            <a:r>
              <a:rPr lang="hu-HU" sz="2400" baseline="30000" dirty="0">
                <a:latin typeface="Open Sans" panose="020B0606030504020204" pitchFamily="34" charset="0"/>
                <a:ea typeface="Open Sans" panose="020B0606030504020204" pitchFamily="34" charset="0"/>
                <a:cs typeface="Open Sans" panose="020B0606030504020204" pitchFamily="34" charset="0"/>
              </a:rPr>
              <a:t>th</a:t>
            </a:r>
            <a:r>
              <a:rPr lang="hu-HU" sz="2400" dirty="0">
                <a:latin typeface="Open Sans" panose="020B0606030504020204" pitchFamily="34" charset="0"/>
                <a:ea typeface="Open Sans" panose="020B0606030504020204" pitchFamily="34" charset="0"/>
                <a:cs typeface="Open Sans" panose="020B0606030504020204" pitchFamily="34" charset="0"/>
              </a:rPr>
              <a:t> </a:t>
            </a:r>
            <a:r>
              <a:rPr lang="hu-HU" sz="2400" dirty="0" err="1">
                <a:latin typeface="Open Sans" panose="020B0606030504020204" pitchFamily="34" charset="0"/>
                <a:ea typeface="Open Sans" panose="020B0606030504020204" pitchFamily="34" charset="0"/>
                <a:cs typeface="Open Sans" panose="020B0606030504020204" pitchFamily="34" charset="0"/>
              </a:rPr>
              <a:t>floor</a:t>
            </a:r>
            <a:br>
              <a:rPr lang="hu-HU" sz="2400" dirty="0">
                <a:latin typeface="Open Sans" panose="020B0606030504020204" pitchFamily="34" charset="0"/>
                <a:ea typeface="Open Sans" panose="020B0606030504020204" pitchFamily="34" charset="0"/>
                <a:cs typeface="Open Sans" panose="020B0606030504020204" pitchFamily="34" charset="0"/>
              </a:rPr>
            </a:br>
            <a:r>
              <a:rPr lang="hu-HU" sz="2400" dirty="0" err="1">
                <a:latin typeface="Open Sans" panose="020B0606030504020204" pitchFamily="34" charset="0"/>
                <a:ea typeface="Open Sans" panose="020B0606030504020204" pitchFamily="34" charset="0"/>
                <a:cs typeface="Open Sans" panose="020B0606030504020204" pitchFamily="34" charset="0"/>
              </a:rPr>
              <a:t>Rooms</a:t>
            </a:r>
            <a:r>
              <a:rPr lang="hu-HU" sz="2400" dirty="0">
                <a:latin typeface="Open Sans" panose="020B0606030504020204" pitchFamily="34" charset="0"/>
                <a:ea typeface="Open Sans" panose="020B0606030504020204" pitchFamily="34" charset="0"/>
                <a:cs typeface="Open Sans" panose="020B0606030504020204" pitchFamily="34" charset="0"/>
              </a:rPr>
              <a:t> 429-434 </a:t>
            </a:r>
            <a:br>
              <a:rPr lang="hu-HU" sz="2400" dirty="0">
                <a:latin typeface="Open Sans" panose="020B0606030504020204" pitchFamily="34" charset="0"/>
                <a:ea typeface="Open Sans" panose="020B0606030504020204" pitchFamily="34" charset="0"/>
                <a:cs typeface="Open Sans" panose="020B0606030504020204" pitchFamily="34" charset="0"/>
              </a:rPr>
            </a:br>
            <a:r>
              <a:rPr lang="hu-HU" sz="2400" dirty="0">
                <a:latin typeface="Open Sans" panose="020B0606030504020204" pitchFamily="34" charset="0"/>
                <a:ea typeface="Open Sans" panose="020B0606030504020204" pitchFamily="34" charset="0"/>
                <a:cs typeface="Open Sans" panose="020B0606030504020204" pitchFamily="34" charset="0"/>
              </a:rPr>
              <a:t>(</a:t>
            </a:r>
            <a:r>
              <a:rPr lang="hu-HU" sz="2400" dirty="0" err="1">
                <a:latin typeface="Open Sans" panose="020B0606030504020204" pitchFamily="34" charset="0"/>
                <a:ea typeface="Open Sans" panose="020B0606030504020204" pitchFamily="34" charset="0"/>
                <a:cs typeface="Open Sans" panose="020B0606030504020204" pitchFamily="34" charset="0"/>
              </a:rPr>
              <a:t>Blue</a:t>
            </a:r>
            <a:r>
              <a:rPr lang="hu-HU" sz="2400" dirty="0">
                <a:latin typeface="Open Sans" panose="020B0606030504020204" pitchFamily="34" charset="0"/>
                <a:ea typeface="Open Sans" panose="020B0606030504020204" pitchFamily="34" charset="0"/>
                <a:cs typeface="Open Sans" panose="020B0606030504020204" pitchFamily="34" charset="0"/>
              </a:rPr>
              <a:t> </a:t>
            </a:r>
            <a:r>
              <a:rPr lang="hu-HU" sz="2400" dirty="0" err="1">
                <a:latin typeface="Open Sans" panose="020B0606030504020204" pitchFamily="34" charset="0"/>
                <a:ea typeface="Open Sans" panose="020B0606030504020204" pitchFamily="34" charset="0"/>
                <a:cs typeface="Open Sans" panose="020B0606030504020204" pitchFamily="34" charset="0"/>
              </a:rPr>
              <a:t>doors</a:t>
            </a:r>
            <a:r>
              <a:rPr lang="hu-HU" sz="2400" dirty="0">
                <a:latin typeface="Open Sans" panose="020B0606030504020204" pitchFamily="34" charset="0"/>
                <a:ea typeface="Open Sans" panose="020B0606030504020204" pitchFamily="34" charset="0"/>
                <a:cs typeface="Open Sans" panose="020B0606030504020204" pitchFamily="34" charset="0"/>
              </a:rPr>
              <a:t>)</a:t>
            </a:r>
            <a:br>
              <a:rPr lang="hu-HU" sz="2400" dirty="0">
                <a:latin typeface="Open Sans" panose="020B0606030504020204" pitchFamily="34" charset="0"/>
                <a:ea typeface="Open Sans" panose="020B0606030504020204" pitchFamily="34" charset="0"/>
                <a:cs typeface="Open Sans" panose="020B0606030504020204" pitchFamily="34" charset="0"/>
              </a:rPr>
            </a:br>
            <a:endParaRPr lang="hu-HU" sz="2400" dirty="0"/>
          </a:p>
        </p:txBody>
      </p:sp>
    </p:spTree>
    <p:extLst>
      <p:ext uri="{BB962C8B-B14F-4D97-AF65-F5344CB8AC3E}">
        <p14:creationId xmlns:p14="http://schemas.microsoft.com/office/powerpoint/2010/main" val="2984669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a:extLst>
              <a:ext uri="{FF2B5EF4-FFF2-40B4-BE49-F238E27FC236}">
                <a16:creationId xmlns:a16="http://schemas.microsoft.com/office/drawing/2014/main" id="{B5F0D3A9-B1E3-841F-BACB-49A4F5996B26}"/>
              </a:ext>
            </a:extLst>
          </p:cNvPr>
          <p:cNvSpPr>
            <a:spLocks noGrp="1"/>
          </p:cNvSpPr>
          <p:nvPr>
            <p:ph type="body" idx="16"/>
          </p:nvPr>
        </p:nvSpPr>
        <p:spPr>
          <a:xfrm>
            <a:off x="838200" y="738707"/>
            <a:ext cx="10515600" cy="529404"/>
          </a:xfrm>
        </p:spPr>
        <p:txBody>
          <a:bodyPr/>
          <a:lstStyle/>
          <a:p>
            <a:r>
              <a:rPr lang="hu-HU" dirty="0" err="1">
                <a:solidFill>
                  <a:schemeClr val="tx1"/>
                </a:solidFill>
              </a:rPr>
              <a:t>Events</a:t>
            </a:r>
            <a:r>
              <a:rPr lang="hu-HU" dirty="0">
                <a:solidFill>
                  <a:schemeClr val="tx1"/>
                </a:solidFill>
              </a:rPr>
              <a:t> </a:t>
            </a:r>
            <a:r>
              <a:rPr lang="hu-HU" dirty="0" err="1">
                <a:solidFill>
                  <a:schemeClr val="tx1"/>
                </a:solidFill>
              </a:rPr>
              <a:t>during</a:t>
            </a:r>
            <a:r>
              <a:rPr lang="hu-HU" dirty="0">
                <a:solidFill>
                  <a:schemeClr val="tx1"/>
                </a:solidFill>
              </a:rPr>
              <a:t> last </a:t>
            </a:r>
            <a:r>
              <a:rPr lang="hu-HU" dirty="0" err="1">
                <a:solidFill>
                  <a:schemeClr val="tx1"/>
                </a:solidFill>
              </a:rPr>
              <a:t>semesters</a:t>
            </a:r>
            <a:endParaRPr lang="hu-HU" dirty="0">
              <a:solidFill>
                <a:schemeClr val="tx1"/>
              </a:solidFill>
            </a:endParaRPr>
          </a:p>
        </p:txBody>
      </p:sp>
      <p:sp>
        <p:nvSpPr>
          <p:cNvPr id="7" name="Tartalom helye 2">
            <a:extLst>
              <a:ext uri="{FF2B5EF4-FFF2-40B4-BE49-F238E27FC236}">
                <a16:creationId xmlns:a16="http://schemas.microsoft.com/office/drawing/2014/main" id="{9A406FA2-6713-E567-0E7D-582AE77E850F}"/>
              </a:ext>
            </a:extLst>
          </p:cNvPr>
          <p:cNvSpPr txBox="1">
            <a:spLocks/>
          </p:cNvSpPr>
          <p:nvPr/>
        </p:nvSpPr>
        <p:spPr>
          <a:xfrm>
            <a:off x="838200" y="1608222"/>
            <a:ext cx="4186989" cy="407870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2300" dirty="0" err="1">
                <a:latin typeface="Open Sans" panose="020B0606030504020204" pitchFamily="34" charset="0"/>
                <a:ea typeface="Open Sans" panose="020B0606030504020204" pitchFamily="34" charset="0"/>
                <a:cs typeface="Open Sans" panose="020B0606030504020204" pitchFamily="34" charset="0"/>
              </a:rPr>
              <a:t>Visiting</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professors</a:t>
            </a:r>
            <a:r>
              <a:rPr lang="hu-HU" sz="2300" dirty="0">
                <a:latin typeface="Open Sans" panose="020B0606030504020204" pitchFamily="34" charset="0"/>
                <a:ea typeface="Open Sans" panose="020B0606030504020204" pitchFamily="34" charset="0"/>
                <a:cs typeface="Open Sans" panose="020B0606030504020204" pitchFamily="34" charset="0"/>
              </a:rPr>
              <a:t> </a:t>
            </a:r>
          </a:p>
          <a:p>
            <a:pPr lvl="1"/>
            <a:r>
              <a:rPr lang="hu-HU" sz="2300" dirty="0" err="1">
                <a:latin typeface="Open Sans" panose="020B0606030504020204" pitchFamily="34" charset="0"/>
                <a:ea typeface="Open Sans" panose="020B0606030504020204" pitchFamily="34" charset="0"/>
                <a:cs typeface="Open Sans" panose="020B0606030504020204" pitchFamily="34" charset="0"/>
              </a:rPr>
              <a:t>Carrie</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Paechter</a:t>
            </a:r>
            <a:r>
              <a:rPr lang="hu-HU" sz="2300" dirty="0">
                <a:latin typeface="Open Sans" panose="020B0606030504020204" pitchFamily="34" charset="0"/>
                <a:ea typeface="Open Sans" panose="020B0606030504020204" pitchFamily="34" charset="0"/>
                <a:cs typeface="Open Sans" panose="020B0606030504020204" pitchFamily="34" charset="0"/>
              </a:rPr>
              <a:t> </a:t>
            </a:r>
          </a:p>
          <a:p>
            <a:pPr lvl="2"/>
            <a:r>
              <a:rPr lang="en-US" sz="2300" dirty="0">
                <a:latin typeface="Open Sans" panose="020B0606030504020204" pitchFamily="34" charset="0"/>
                <a:ea typeface="Open Sans" panose="020B0606030504020204" pitchFamily="34" charset="0"/>
                <a:cs typeface="Open Sans" panose="020B0606030504020204" pitchFamily="34" charset="0"/>
              </a:rPr>
              <a:t>LGBTQI+ parented families and schools</a:t>
            </a:r>
            <a:endParaRPr lang="hu-HU" sz="2300" dirty="0">
              <a:latin typeface="Open Sans" panose="020B0606030504020204" pitchFamily="34" charset="0"/>
              <a:ea typeface="Open Sans" panose="020B0606030504020204" pitchFamily="34" charset="0"/>
              <a:cs typeface="Open Sans" panose="020B0606030504020204" pitchFamily="34" charset="0"/>
            </a:endParaRPr>
          </a:p>
          <a:p>
            <a:pPr lvl="2"/>
            <a:r>
              <a:rPr lang="en-US" sz="2300" dirty="0">
                <a:latin typeface="Open Sans" panose="020B0606030504020204" pitchFamily="34" charset="0"/>
                <a:ea typeface="Open Sans" panose="020B0606030504020204" pitchFamily="34" charset="0"/>
                <a:cs typeface="Open Sans" panose="020B0606030504020204" pitchFamily="34" charset="0"/>
              </a:rPr>
              <a:t>Being boys, being girls: Learning to be ourselves in communities and practice</a:t>
            </a:r>
            <a:endParaRPr lang="hu-HU" sz="2300" dirty="0">
              <a:latin typeface="Open Sans" panose="020B0606030504020204" pitchFamily="34" charset="0"/>
              <a:ea typeface="Open Sans" panose="020B0606030504020204" pitchFamily="34" charset="0"/>
              <a:cs typeface="Open Sans" panose="020B0606030504020204" pitchFamily="34" charset="0"/>
            </a:endParaRPr>
          </a:p>
          <a:p>
            <a:pPr lvl="1"/>
            <a:r>
              <a:rPr lang="hu-HU" sz="2300" dirty="0" err="1">
                <a:latin typeface="Open Sans" panose="020B0606030504020204" pitchFamily="34" charset="0"/>
                <a:ea typeface="Open Sans" panose="020B0606030504020204" pitchFamily="34" charset="0"/>
                <a:cs typeface="Open Sans" panose="020B0606030504020204" pitchFamily="34" charset="0"/>
              </a:rPr>
              <a:t>Irene</a:t>
            </a:r>
            <a:r>
              <a:rPr lang="hu-HU" sz="2300" dirty="0">
                <a:latin typeface="Open Sans" panose="020B0606030504020204" pitchFamily="34" charset="0"/>
                <a:ea typeface="Open Sans" panose="020B0606030504020204" pitchFamily="34" charset="0"/>
                <a:cs typeface="Open Sans" panose="020B0606030504020204" pitchFamily="34" charset="0"/>
              </a:rPr>
              <a:t> López (</a:t>
            </a:r>
            <a:r>
              <a:rPr lang="hu-HU" sz="2300" dirty="0" err="1">
                <a:latin typeface="Open Sans" panose="020B0606030504020204" pitchFamily="34" charset="0"/>
                <a:ea typeface="Open Sans" panose="020B0606030504020204" pitchFamily="34" charset="0"/>
                <a:cs typeface="Open Sans" panose="020B0606030504020204" pitchFamily="34" charset="0"/>
              </a:rPr>
              <a:t>Kenyon</a:t>
            </a:r>
            <a:r>
              <a:rPr lang="hu-HU" sz="2300" dirty="0">
                <a:latin typeface="Open Sans" panose="020B0606030504020204" pitchFamily="34" charset="0"/>
                <a:ea typeface="Open Sans" panose="020B0606030504020204" pitchFamily="34" charset="0"/>
                <a:cs typeface="Open Sans" panose="020B0606030504020204" pitchFamily="34" charset="0"/>
              </a:rPr>
              <a:t> College, US) </a:t>
            </a:r>
            <a:r>
              <a:rPr lang="hu-HU" sz="2300" dirty="0" err="1">
                <a:latin typeface="Open Sans" panose="020B0606030504020204" pitchFamily="34" charset="0"/>
                <a:ea typeface="Open Sans" panose="020B0606030504020204" pitchFamily="34" charset="0"/>
                <a:cs typeface="Open Sans" panose="020B0606030504020204" pitchFamily="34" charset="0"/>
              </a:rPr>
              <a:t>Fulbright</a:t>
            </a:r>
            <a:r>
              <a:rPr lang="hu-HU" sz="2300" dirty="0">
                <a:latin typeface="Open Sans" panose="020B0606030504020204" pitchFamily="34" charset="0"/>
                <a:ea typeface="Open Sans" panose="020B0606030504020204" pitchFamily="34" charset="0"/>
                <a:cs typeface="Open Sans" panose="020B0606030504020204" pitchFamily="34" charset="0"/>
              </a:rPr>
              <a:t> Professor</a:t>
            </a:r>
          </a:p>
          <a:p>
            <a:pPr lvl="2"/>
            <a:r>
              <a:rPr lang="hu-HU" sz="2300" dirty="0" err="1">
                <a:latin typeface="Open Sans" panose="020B0606030504020204" pitchFamily="34" charset="0"/>
                <a:ea typeface="Open Sans" panose="020B0606030504020204" pitchFamily="34" charset="0"/>
                <a:cs typeface="Open Sans" panose="020B0606030504020204" pitchFamily="34" charset="0"/>
              </a:rPr>
              <a:t>psychological</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aspects</a:t>
            </a:r>
            <a:r>
              <a:rPr lang="hu-HU" sz="2300" dirty="0">
                <a:latin typeface="Open Sans" panose="020B0606030504020204" pitchFamily="34" charset="0"/>
                <a:ea typeface="Open Sans" panose="020B0606030504020204" pitchFamily="34" charset="0"/>
                <a:cs typeface="Open Sans" panose="020B0606030504020204" pitchFamily="34" charset="0"/>
              </a:rPr>
              <a:t> of </a:t>
            </a:r>
            <a:r>
              <a:rPr lang="hu-HU" sz="2300" dirty="0" err="1">
                <a:latin typeface="Open Sans" panose="020B0606030504020204" pitchFamily="34" charset="0"/>
                <a:ea typeface="Open Sans" panose="020B0606030504020204" pitchFamily="34" charset="0"/>
                <a:cs typeface="Open Sans" panose="020B0606030504020204" pitchFamily="34" charset="0"/>
              </a:rPr>
              <a:t>immigration</a:t>
            </a:r>
            <a:endParaRPr lang="hu-HU" sz="2300" dirty="0">
              <a:latin typeface="Open Sans" panose="020B0606030504020204" pitchFamily="34" charset="0"/>
              <a:ea typeface="Open Sans" panose="020B0606030504020204" pitchFamily="34" charset="0"/>
              <a:cs typeface="Open Sans" panose="020B0606030504020204" pitchFamily="34" charset="0"/>
            </a:endParaRPr>
          </a:p>
          <a:p>
            <a:r>
              <a:rPr lang="hu-HU" sz="2300" dirty="0">
                <a:latin typeface="Open Sans" panose="020B0606030504020204" pitchFamily="34" charset="0"/>
                <a:ea typeface="Open Sans" panose="020B0606030504020204" pitchFamily="34" charset="0"/>
                <a:cs typeface="Open Sans" panose="020B0606030504020204" pitchFamily="34" charset="0"/>
              </a:rPr>
              <a:t>PPK </a:t>
            </a:r>
            <a:r>
              <a:rPr lang="hu-HU" sz="2300" dirty="0" err="1">
                <a:latin typeface="Open Sans" panose="020B0606030504020204" pitchFamily="34" charset="0"/>
                <a:ea typeface="Open Sans" panose="020B0606030504020204" pitchFamily="34" charset="0"/>
                <a:cs typeface="Open Sans" panose="020B0606030504020204" pitchFamily="34" charset="0"/>
              </a:rPr>
              <a:t>Talks</a:t>
            </a:r>
            <a:r>
              <a:rPr lang="hu-HU" sz="2300" dirty="0">
                <a:latin typeface="Open Sans" panose="020B0606030504020204" pitchFamily="34" charset="0"/>
                <a:ea typeface="Open Sans" panose="020B0606030504020204" pitchFamily="34" charset="0"/>
                <a:cs typeface="Open Sans" panose="020B0606030504020204" pitchFamily="34" charset="0"/>
              </a:rPr>
              <a:t> 2.0 </a:t>
            </a:r>
            <a:r>
              <a:rPr lang="hu-HU" sz="2300" dirty="0" err="1">
                <a:latin typeface="Open Sans" panose="020B0606030504020204" pitchFamily="34" charset="0"/>
                <a:ea typeface="Open Sans" panose="020B0606030504020204" pitchFamily="34" charset="0"/>
                <a:cs typeface="Open Sans" panose="020B0606030504020204" pitchFamily="34" charset="0"/>
              </a:rPr>
              <a:t>organized</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by</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our</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students</a:t>
            </a:r>
            <a:endParaRPr lang="hu-HU" sz="23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photocredit</a:t>
            </a:r>
            <a:r>
              <a:rPr lang="hu-HU" sz="2300" dirty="0">
                <a:latin typeface="Open Sans" panose="020B0606030504020204" pitchFamily="34" charset="0"/>
                <a:ea typeface="Open Sans" panose="020B0606030504020204" pitchFamily="34" charset="0"/>
                <a:cs typeface="Open Sans" panose="020B0606030504020204" pitchFamily="34" charset="0"/>
              </a:rPr>
              <a:t>: Education </a:t>
            </a:r>
            <a:r>
              <a:rPr lang="hu-HU" sz="2300" dirty="0" err="1">
                <a:latin typeface="Open Sans" panose="020B0606030504020204" pitchFamily="34" charset="0"/>
                <a:ea typeface="Open Sans" panose="020B0606030504020204" pitchFamily="34" charset="0"/>
                <a:cs typeface="Open Sans" panose="020B0606030504020204" pitchFamily="34" charset="0"/>
              </a:rPr>
              <a:t>without</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Borders</a:t>
            </a:r>
            <a:r>
              <a:rPr lang="hu-HU" sz="2300" dirty="0">
                <a:latin typeface="Open Sans" panose="020B0606030504020204" pitchFamily="34" charset="0"/>
                <a:ea typeface="Open Sans" panose="020B0606030504020204" pitchFamily="34" charset="0"/>
                <a:cs typeface="Open Sans" panose="020B0606030504020204" pitchFamily="34" charset="0"/>
              </a:rPr>
              <a:t> IIPE ELTE FB </a:t>
            </a:r>
            <a:r>
              <a:rPr lang="hu-HU" sz="2300" dirty="0" err="1">
                <a:latin typeface="Open Sans" panose="020B0606030504020204" pitchFamily="34" charset="0"/>
                <a:ea typeface="Open Sans" panose="020B0606030504020204" pitchFamily="34" charset="0"/>
                <a:cs typeface="Open Sans" panose="020B0606030504020204" pitchFamily="34" charset="0"/>
              </a:rPr>
              <a:t>page</a:t>
            </a:r>
            <a:endParaRPr lang="hu-HU" sz="2300" dirty="0">
              <a:latin typeface="Open Sans" panose="020B0606030504020204" pitchFamily="34" charset="0"/>
              <a:ea typeface="Open Sans" panose="020B0606030504020204" pitchFamily="34" charset="0"/>
              <a:cs typeface="Open Sans" panose="020B0606030504020204" pitchFamily="34" charset="0"/>
            </a:endParaRPr>
          </a:p>
          <a:p>
            <a:r>
              <a:rPr lang="hu-HU" sz="2300" dirty="0" err="1">
                <a:latin typeface="Open Sans" panose="020B0606030504020204" pitchFamily="34" charset="0"/>
                <a:ea typeface="Open Sans" panose="020B0606030504020204" pitchFamily="34" charset="0"/>
                <a:cs typeface="Open Sans" panose="020B0606030504020204" pitchFamily="34" charset="0"/>
              </a:rPr>
              <a:t>UtOn</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conference</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alumni</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conference</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Experiences</a:t>
            </a:r>
            <a:r>
              <a:rPr lang="hu-HU" sz="2300" dirty="0">
                <a:latin typeface="Open Sans" panose="020B0606030504020204" pitchFamily="34" charset="0"/>
                <a:ea typeface="Open Sans" panose="020B0606030504020204" pitchFamily="34" charset="0"/>
                <a:cs typeface="Open Sans" panose="020B0606030504020204" pitchFamily="34" charset="0"/>
              </a:rPr>
              <a:t> of Intercultural </a:t>
            </a:r>
            <a:r>
              <a:rPr lang="hu-HU" sz="2300" dirty="0" err="1">
                <a:latin typeface="Open Sans" panose="020B0606030504020204" pitchFamily="34" charset="0"/>
                <a:ea typeface="Open Sans" panose="020B0606030504020204" pitchFamily="34" charset="0"/>
                <a:cs typeface="Open Sans" panose="020B0606030504020204" pitchFamily="34" charset="0"/>
              </a:rPr>
              <a:t>experts</a:t>
            </a:r>
            <a:endParaRPr lang="hu-HU" sz="2300" dirty="0">
              <a:latin typeface="Open Sans" panose="020B0606030504020204" pitchFamily="34" charset="0"/>
              <a:ea typeface="Open Sans" panose="020B0606030504020204" pitchFamily="34" charset="0"/>
              <a:cs typeface="Open Sans" panose="020B0606030504020204" pitchFamily="34" charset="0"/>
            </a:endParaRPr>
          </a:p>
          <a:p>
            <a:r>
              <a:rPr lang="hu-HU" sz="2300" dirty="0">
                <a:latin typeface="Open Sans" panose="020B0606030504020204" pitchFamily="34" charset="0"/>
                <a:ea typeface="Open Sans" panose="020B0606030504020204" pitchFamily="34" charset="0"/>
                <a:cs typeface="Open Sans" panose="020B0606030504020204" pitchFamily="34" charset="0"/>
              </a:rPr>
              <a:t>Workshop </a:t>
            </a:r>
            <a:r>
              <a:rPr lang="hu-HU" sz="2300" dirty="0" err="1">
                <a:latin typeface="Open Sans" panose="020B0606030504020204" pitchFamily="34" charset="0"/>
                <a:ea typeface="Open Sans" panose="020B0606030504020204" pitchFamily="34" charset="0"/>
                <a:cs typeface="Open Sans" panose="020B0606030504020204" pitchFamily="34" charset="0"/>
              </a:rPr>
              <a:t>with</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Korean</a:t>
            </a:r>
            <a:r>
              <a:rPr lang="hu-HU" sz="2300" dirty="0">
                <a:latin typeface="Open Sans" panose="020B0606030504020204" pitchFamily="34" charset="0"/>
                <a:ea typeface="Open Sans" panose="020B0606030504020204" pitchFamily="34" charset="0"/>
                <a:cs typeface="Open Sans" panose="020B0606030504020204" pitchFamily="34" charset="0"/>
              </a:rPr>
              <a:t> </a:t>
            </a:r>
            <a:r>
              <a:rPr lang="hu-HU" sz="2300" dirty="0" err="1">
                <a:latin typeface="Open Sans" panose="020B0606030504020204" pitchFamily="34" charset="0"/>
                <a:ea typeface="Open Sans" panose="020B0606030504020204" pitchFamily="34" charset="0"/>
                <a:cs typeface="Open Sans" panose="020B0606030504020204" pitchFamily="34" charset="0"/>
              </a:rPr>
              <a:t>Development</a:t>
            </a:r>
            <a:r>
              <a:rPr lang="hu-HU" sz="2300" dirty="0">
                <a:latin typeface="Open Sans" panose="020B0606030504020204" pitchFamily="34" charset="0"/>
                <a:ea typeface="Open Sans" panose="020B0606030504020204" pitchFamily="34" charset="0"/>
                <a:cs typeface="Open Sans" panose="020B0606030504020204" pitchFamily="34" charset="0"/>
              </a:rPr>
              <a:t> Institute</a:t>
            </a:r>
            <a:br>
              <a:rPr lang="hu-HU" sz="2300" dirty="0">
                <a:latin typeface="Open Sans" panose="020B0606030504020204" pitchFamily="34" charset="0"/>
                <a:ea typeface="Open Sans" panose="020B0606030504020204" pitchFamily="34" charset="0"/>
                <a:cs typeface="Open Sans" panose="020B0606030504020204" pitchFamily="34" charset="0"/>
              </a:rPr>
            </a:br>
            <a:endParaRPr lang="hu-HU" sz="2300" dirty="0">
              <a:latin typeface="Open Sans" panose="020B0606030504020204" pitchFamily="34" charset="0"/>
              <a:ea typeface="Open Sans" panose="020B0606030504020204" pitchFamily="34" charset="0"/>
              <a:cs typeface="Open Sans" panose="020B0606030504020204" pitchFamily="34" charset="0"/>
            </a:endParaRPr>
          </a:p>
          <a:p>
            <a:endParaRPr lang="hu-HU" dirty="0"/>
          </a:p>
          <a:p>
            <a:endParaRPr lang="hu-HU" dirty="0"/>
          </a:p>
        </p:txBody>
      </p:sp>
      <p:pic>
        <p:nvPicPr>
          <p:cNvPr id="8" name="Kép 7">
            <a:extLst>
              <a:ext uri="{FF2B5EF4-FFF2-40B4-BE49-F238E27FC236}">
                <a16:creationId xmlns:a16="http://schemas.microsoft.com/office/drawing/2014/main" id="{D655FF15-ECF4-77BD-35C5-3F1EE959A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079" y="1719437"/>
            <a:ext cx="4273906" cy="3419125"/>
          </a:xfrm>
          <a:prstGeom prst="rect">
            <a:avLst/>
          </a:prstGeom>
        </p:spPr>
      </p:pic>
    </p:spTree>
    <p:extLst>
      <p:ext uri="{BB962C8B-B14F-4D97-AF65-F5344CB8AC3E}">
        <p14:creationId xmlns:p14="http://schemas.microsoft.com/office/powerpoint/2010/main" val="997133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a:extLst>
              <a:ext uri="{FF2B5EF4-FFF2-40B4-BE49-F238E27FC236}">
                <a16:creationId xmlns:a16="http://schemas.microsoft.com/office/drawing/2014/main" id="{0CA8EB11-4C02-2AC9-B92A-A17D6D64142E}"/>
              </a:ext>
            </a:extLst>
          </p:cNvPr>
          <p:cNvSpPr txBox="1">
            <a:spLocks/>
          </p:cNvSpPr>
          <p:nvPr/>
        </p:nvSpPr>
        <p:spPr>
          <a:xfrm>
            <a:off x="2083231" y="880912"/>
            <a:ext cx="8025537" cy="67388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000" dirty="0">
                <a:latin typeface="Open Sans" panose="020B0606030504020204" pitchFamily="34" charset="0"/>
                <a:ea typeface="Open Sans" panose="020B0606030504020204" pitchFamily="34" charset="0"/>
                <a:cs typeface="Open Sans" panose="020B0606030504020204" pitchFamily="34" charset="0"/>
              </a:rPr>
              <a:t>ELTE PPK Interkulturális Pszichológiai és Pedagógiai Intézet</a:t>
            </a:r>
            <a:br>
              <a:rPr lang="hu-HU" sz="2000" dirty="0">
                <a:latin typeface="Open Sans" panose="020B0606030504020204" pitchFamily="34" charset="0"/>
                <a:ea typeface="Open Sans" panose="020B0606030504020204" pitchFamily="34" charset="0"/>
                <a:cs typeface="Open Sans" panose="020B0606030504020204" pitchFamily="34" charset="0"/>
              </a:rPr>
            </a:br>
            <a:r>
              <a:rPr lang="hu-HU" sz="2000" dirty="0">
                <a:latin typeface="Open Sans" panose="020B0606030504020204" pitchFamily="34" charset="0"/>
                <a:ea typeface="Open Sans" panose="020B0606030504020204" pitchFamily="34" charset="0"/>
                <a:cs typeface="Open Sans" panose="020B0606030504020204" pitchFamily="34" charset="0"/>
              </a:rPr>
              <a:t>ELTE PPK Institute of Intercultural Psychology and Education</a:t>
            </a:r>
          </a:p>
        </p:txBody>
      </p:sp>
      <p:sp>
        <p:nvSpPr>
          <p:cNvPr id="6" name="Tartalom helye 3">
            <a:extLst>
              <a:ext uri="{FF2B5EF4-FFF2-40B4-BE49-F238E27FC236}">
                <a16:creationId xmlns:a16="http://schemas.microsoft.com/office/drawing/2014/main" id="{A8BF5BCD-3709-66B4-01B0-5701BA6CBD04}"/>
              </a:ext>
            </a:extLst>
          </p:cNvPr>
          <p:cNvSpPr txBox="1">
            <a:spLocks/>
          </p:cNvSpPr>
          <p:nvPr/>
        </p:nvSpPr>
        <p:spPr>
          <a:xfrm>
            <a:off x="1556613" y="2183114"/>
            <a:ext cx="4229624" cy="30198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hu-HU" sz="1200" dirty="0">
                <a:hlinkClick r:id="rId2"/>
              </a:rPr>
            </a:br>
            <a:r>
              <a:rPr lang="hu-HU" sz="1200" dirty="0">
                <a:latin typeface="Open Sans" panose="020B0606030504020204" pitchFamily="34" charset="0"/>
                <a:ea typeface="Open Sans" panose="020B0606030504020204" pitchFamily="34" charset="0"/>
                <a:cs typeface="Open Sans" panose="020B0606030504020204" pitchFamily="34" charset="0"/>
                <a:hlinkClick r:id="rId2"/>
              </a:rPr>
              <a:t>https://ippi.ppk.elte.hu/</a:t>
            </a:r>
            <a:endParaRPr lang="hu-HU" sz="12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200" dirty="0">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endParaRPr lang="hu-HU" sz="1200" dirty="0">
              <a:latin typeface="Open Sans" panose="020B0606030504020204" pitchFamily="34" charset="0"/>
              <a:ea typeface="Open Sans" panose="020B0606030504020204" pitchFamily="34" charset="0"/>
              <a:cs typeface="Open Sans" panose="020B0606030504020204" pitchFamily="34" charset="0"/>
              <a:hlinkClick r:id="" action="ppaction://noaction"/>
            </a:endParaRPr>
          </a:p>
          <a:p>
            <a:pPr marL="0" indent="0">
              <a:buFont typeface="Arial" panose="020B0604020202020204" pitchFamily="34" charset="0"/>
              <a:buNone/>
            </a:pPr>
            <a:r>
              <a:rPr lang="hu-HU" sz="1200" dirty="0">
                <a:latin typeface="Open Sans" panose="020B0606030504020204" pitchFamily="34" charset="0"/>
                <a:ea typeface="Open Sans" panose="020B0606030504020204" pitchFamily="34" charset="0"/>
                <a:cs typeface="Open Sans" panose="020B0606030504020204" pitchFamily="34" charset="0"/>
                <a:hlinkClick r:id="" action="ppaction://noaction"/>
              </a:rPr>
              <a:t>https://www.facebook.com/ippi.elte</a:t>
            </a:r>
            <a:endParaRPr lang="hu-HU" sz="1200" dirty="0">
              <a:latin typeface="Open Sans" panose="020B0606030504020204" pitchFamily="34" charset="0"/>
              <a:ea typeface="Open Sans" panose="020B0606030504020204" pitchFamily="34" charset="0"/>
              <a:cs typeface="Open Sans" panose="020B0606030504020204" pitchFamily="34" charset="0"/>
            </a:endParaRPr>
          </a:p>
          <a:p>
            <a:pPr marL="0" indent="0" algn="r">
              <a:buFont typeface="Arial" panose="020B0604020202020204" pitchFamily="34" charset="0"/>
              <a:buNone/>
            </a:pPr>
            <a:r>
              <a:rPr lang="hu-HU" sz="1200" dirty="0">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r>
              <a:rPr lang="hu-HU" sz="1200" dirty="0">
                <a:latin typeface="Open Sans" panose="020B0606030504020204" pitchFamily="34" charset="0"/>
                <a:ea typeface="Open Sans" panose="020B0606030504020204" pitchFamily="34" charset="0"/>
                <a:cs typeface="Open Sans" panose="020B0606030504020204" pitchFamily="34" charset="0"/>
                <a:hlinkClick r:id="rId3"/>
              </a:rPr>
              <a:t>https://www.youtube.com/watch?v=fCsKumLe0GA&amp;t=3s</a:t>
            </a:r>
            <a:endParaRPr lang="hu-HU" sz="12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200" dirty="0">
                <a:latin typeface="Open Sans" panose="020B0606030504020204" pitchFamily="34" charset="0"/>
                <a:ea typeface="Open Sans" panose="020B0606030504020204" pitchFamily="34" charset="0"/>
                <a:cs typeface="Open Sans" panose="020B0606030504020204" pitchFamily="34" charset="0"/>
                <a:hlinkClick r:id="rId4"/>
              </a:rPr>
              <a:t>https://www.youtube.com/watch?v=503uy99Pu74</a:t>
            </a:r>
            <a:br>
              <a:rPr lang="hu-HU" sz="1200" dirty="0">
                <a:latin typeface="Open Sans" panose="020B0606030504020204" pitchFamily="34" charset="0"/>
                <a:ea typeface="Open Sans" panose="020B0606030504020204" pitchFamily="34" charset="0"/>
                <a:cs typeface="Open Sans" panose="020B0606030504020204" pitchFamily="34" charset="0"/>
              </a:rPr>
            </a:br>
            <a:br>
              <a:rPr lang="hu-HU" sz="1200" dirty="0">
                <a:latin typeface="Open Sans" panose="020B0606030504020204" pitchFamily="34" charset="0"/>
                <a:ea typeface="Open Sans" panose="020B0606030504020204" pitchFamily="34" charset="0"/>
                <a:cs typeface="Open Sans" panose="020B0606030504020204" pitchFamily="34" charset="0"/>
              </a:rPr>
            </a:br>
            <a:endParaRPr lang="hu-HU" sz="12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hu-HU" sz="1300" dirty="0">
                <a:latin typeface="Open Sans" panose="020B0606030504020204" pitchFamily="34" charset="0"/>
                <a:ea typeface="Open Sans" panose="020B0606030504020204" pitchFamily="34" charset="0"/>
                <a:cs typeface="Open Sans" panose="020B0606030504020204" pitchFamily="34" charset="0"/>
                <a:hlinkClick r:id="rId5"/>
              </a:rPr>
              <a:t>https://www.instagram.com/ippi.elte/</a:t>
            </a:r>
            <a:endParaRPr lang="hu-HU" sz="12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hu-HU" sz="1300" dirty="0"/>
          </a:p>
          <a:p>
            <a:pPr marL="0" indent="0">
              <a:buFont typeface="Arial" panose="020B0604020202020204" pitchFamily="34" charset="0"/>
              <a:buNone/>
            </a:pPr>
            <a:endParaRPr lang="hu-HU" sz="1500" dirty="0"/>
          </a:p>
        </p:txBody>
      </p:sp>
      <p:sp>
        <p:nvSpPr>
          <p:cNvPr id="7" name="Tartalom helye 5">
            <a:extLst>
              <a:ext uri="{FF2B5EF4-FFF2-40B4-BE49-F238E27FC236}">
                <a16:creationId xmlns:a16="http://schemas.microsoft.com/office/drawing/2014/main" id="{018F2147-F842-C188-5F96-7DCC74B751F9}"/>
              </a:ext>
            </a:extLst>
          </p:cNvPr>
          <p:cNvSpPr txBox="1">
            <a:spLocks/>
          </p:cNvSpPr>
          <p:nvPr/>
        </p:nvSpPr>
        <p:spPr>
          <a:xfrm>
            <a:off x="5879144" y="2307673"/>
            <a:ext cx="4229624" cy="301986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1600" dirty="0">
                <a:hlinkClick r:id="rId6"/>
              </a:rPr>
              <a:t>https://ippi.ppk.elte.hu/en/</a:t>
            </a:r>
            <a:endParaRPr lang="hu-HU" sz="1600" dirty="0"/>
          </a:p>
          <a:p>
            <a:pPr marL="0" indent="0">
              <a:buFont typeface="Arial" panose="020B0604020202020204" pitchFamily="34" charset="0"/>
              <a:buNone/>
            </a:pPr>
            <a:endParaRPr lang="hu-HU" sz="1600" dirty="0"/>
          </a:p>
          <a:p>
            <a:pPr marL="0" indent="0">
              <a:buFont typeface="Arial" panose="020B0604020202020204" pitchFamily="34" charset="0"/>
              <a:buNone/>
            </a:pPr>
            <a:endParaRPr lang="hu-HU" sz="1600" dirty="0">
              <a:hlinkClick r:id="" action="ppaction://noaction"/>
            </a:endParaRPr>
          </a:p>
          <a:p>
            <a:pPr marL="0" indent="0">
              <a:buFont typeface="Arial" panose="020B0604020202020204" pitchFamily="34" charset="0"/>
              <a:buNone/>
            </a:pPr>
            <a:br>
              <a:rPr lang="hu-HU" sz="1600" dirty="0">
                <a:hlinkClick r:id="" action="ppaction://noaction"/>
              </a:rPr>
            </a:br>
            <a:r>
              <a:rPr lang="hu-HU" sz="1600" dirty="0">
                <a:hlinkClick r:id="" action="ppaction://noaction"/>
              </a:rPr>
              <a:t>https://www.facebook.com/iipeelte</a:t>
            </a:r>
            <a:endParaRPr lang="hu-HU" sz="1600" dirty="0"/>
          </a:p>
          <a:p>
            <a:pPr marL="0" indent="0">
              <a:buFont typeface="Arial" panose="020B0604020202020204" pitchFamily="34" charset="0"/>
              <a:buNone/>
            </a:pPr>
            <a:endParaRPr lang="hu-HU" sz="1600" dirty="0"/>
          </a:p>
          <a:p>
            <a:pPr marL="0" indent="0">
              <a:buFont typeface="Arial" panose="020B0604020202020204" pitchFamily="34" charset="0"/>
              <a:buNone/>
            </a:pPr>
            <a:r>
              <a:rPr lang="hu-HU" sz="1600" dirty="0">
                <a:hlinkClick r:id="rId7"/>
              </a:rPr>
              <a:t>https://www.youtube.com/@ippielte4909/videos</a:t>
            </a:r>
            <a:br>
              <a:rPr lang="hu-HU" sz="1600" dirty="0"/>
            </a:br>
            <a:r>
              <a:rPr lang="hu-HU" sz="1600" dirty="0">
                <a:hlinkClick r:id="rId8"/>
              </a:rPr>
              <a:t>https://www.youtube.com/watch?v=EJJxN8i5EKQ&amp;t=6s</a:t>
            </a:r>
            <a:endParaRPr lang="hu-HU" sz="1600" dirty="0"/>
          </a:p>
          <a:p>
            <a:pPr marL="0" indent="0">
              <a:buFont typeface="Arial" panose="020B0604020202020204" pitchFamily="34" charset="0"/>
              <a:buNone/>
            </a:pPr>
            <a:endParaRPr lang="hu-HU" sz="1600" dirty="0"/>
          </a:p>
          <a:p>
            <a:pPr marL="0" indent="0">
              <a:buFont typeface="Arial" panose="020B0604020202020204" pitchFamily="34" charset="0"/>
              <a:buNone/>
            </a:pPr>
            <a:br>
              <a:rPr lang="hu-HU" sz="1600" dirty="0">
                <a:hlinkClick r:id="rId9"/>
              </a:rPr>
            </a:br>
            <a:r>
              <a:rPr lang="hu-HU" sz="1600" dirty="0">
                <a:hlinkClick r:id="rId9"/>
              </a:rPr>
              <a:t>https://www.instagram.com/iipeelte/?hl=hu</a:t>
            </a:r>
            <a:endParaRPr lang="hu-HU" sz="1600" dirty="0"/>
          </a:p>
          <a:p>
            <a:pPr marL="0" indent="0">
              <a:buFont typeface="Arial" panose="020B0604020202020204" pitchFamily="34" charset="0"/>
              <a:buNone/>
            </a:pPr>
            <a:endParaRPr lang="hu-HU" dirty="0"/>
          </a:p>
        </p:txBody>
      </p:sp>
      <p:pic>
        <p:nvPicPr>
          <p:cNvPr id="9" name="Picture 38">
            <a:extLst>
              <a:ext uri="{FF2B5EF4-FFF2-40B4-BE49-F238E27FC236}">
                <a16:creationId xmlns:a16="http://schemas.microsoft.com/office/drawing/2014/main" id="{FD4B0F72-CDEC-B84E-3676-A51E79C1F19D}"/>
              </a:ext>
            </a:extLst>
          </p:cNvPr>
          <p:cNvPicPr>
            <a:picLocks noChangeAspect="1"/>
          </p:cNvPicPr>
          <p:nvPr/>
        </p:nvPicPr>
        <p:blipFill rotWithShape="1">
          <a:blip r:embed="rId10">
            <a:extLst>
              <a:ext uri="{28A0092B-C50C-407E-A947-70E740481C1C}">
                <a14:useLocalDpi xmlns:a14="http://schemas.microsoft.com/office/drawing/2010/main" val="0"/>
              </a:ext>
            </a:extLst>
          </a:blip>
          <a:srcRect t="10101"/>
          <a:stretch/>
        </p:blipFill>
        <p:spPr>
          <a:xfrm>
            <a:off x="780005" y="2307673"/>
            <a:ext cx="486770" cy="486224"/>
          </a:xfrm>
          <a:prstGeom prst="rect">
            <a:avLst/>
          </a:prstGeom>
        </p:spPr>
      </p:pic>
      <p:pic>
        <p:nvPicPr>
          <p:cNvPr id="10" name="Picture 33">
            <a:extLst>
              <a:ext uri="{FF2B5EF4-FFF2-40B4-BE49-F238E27FC236}">
                <a16:creationId xmlns:a16="http://schemas.microsoft.com/office/drawing/2014/main" id="{443936E4-3476-6C5C-C6B6-DE31FCF717C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769" y="3164118"/>
            <a:ext cx="528927" cy="528927"/>
          </a:xfrm>
          <a:prstGeom prst="rect">
            <a:avLst/>
          </a:prstGeom>
        </p:spPr>
      </p:pic>
      <p:pic>
        <p:nvPicPr>
          <p:cNvPr id="11" name="Picture 35">
            <a:extLst>
              <a:ext uri="{FF2B5EF4-FFF2-40B4-BE49-F238E27FC236}">
                <a16:creationId xmlns:a16="http://schemas.microsoft.com/office/drawing/2014/main" id="{67A8BFAF-260A-C311-06B1-BF2AB55DBAB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406" y="3817656"/>
            <a:ext cx="482369" cy="491220"/>
          </a:xfrm>
          <a:prstGeom prst="rect">
            <a:avLst/>
          </a:prstGeom>
        </p:spPr>
      </p:pic>
      <p:pic>
        <p:nvPicPr>
          <p:cNvPr id="12" name="Kép 11">
            <a:extLst>
              <a:ext uri="{FF2B5EF4-FFF2-40B4-BE49-F238E27FC236}">
                <a16:creationId xmlns:a16="http://schemas.microsoft.com/office/drawing/2014/main" id="{6CA4ACE4-C56D-F40C-F365-3B464FB9D4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0005" y="4641488"/>
            <a:ext cx="459806" cy="459806"/>
          </a:xfrm>
          <a:prstGeom prst="rect">
            <a:avLst/>
          </a:prstGeom>
        </p:spPr>
      </p:pic>
      <p:sp>
        <p:nvSpPr>
          <p:cNvPr id="13" name="Cím 1">
            <a:extLst>
              <a:ext uri="{FF2B5EF4-FFF2-40B4-BE49-F238E27FC236}">
                <a16:creationId xmlns:a16="http://schemas.microsoft.com/office/drawing/2014/main" id="{4CB09729-68EA-C5B3-7028-ECEF58EFFF0E}"/>
              </a:ext>
            </a:extLst>
          </p:cNvPr>
          <p:cNvSpPr txBox="1">
            <a:spLocks/>
          </p:cNvSpPr>
          <p:nvPr/>
        </p:nvSpPr>
        <p:spPr>
          <a:xfrm>
            <a:off x="1427033" y="5434840"/>
            <a:ext cx="8904221" cy="6738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1600" dirty="0">
                <a:latin typeface="Open Sans" panose="020B0606030504020204" pitchFamily="34" charset="0"/>
                <a:ea typeface="Open Sans" panose="020B0606030504020204" pitchFamily="34" charset="0"/>
                <a:cs typeface="Open Sans" panose="020B0606030504020204" pitchFamily="34" charset="0"/>
              </a:rPr>
              <a:t>If you are interested in creating content please write an e-mail to Farkas Pálma (farkas.palma@ppk.elte.hu).</a:t>
            </a:r>
          </a:p>
        </p:txBody>
      </p:sp>
    </p:spTree>
    <p:extLst>
      <p:ext uri="{BB962C8B-B14F-4D97-AF65-F5344CB8AC3E}">
        <p14:creationId xmlns:p14="http://schemas.microsoft.com/office/powerpoint/2010/main" val="1845040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idx="10"/>
          </p:nvPr>
        </p:nvSpPr>
        <p:spPr/>
        <p:txBody>
          <a:bodyPr/>
          <a:lstStyle/>
          <a:p>
            <a:r>
              <a:rPr lang="hu-HU" sz="4500" dirty="0">
                <a:latin typeface="Open Sans" panose="020B0606030504020204" pitchFamily="34" charset="0"/>
                <a:ea typeface="Open Sans" panose="020B0606030504020204" pitchFamily="34" charset="0"/>
                <a:cs typeface="Open Sans" panose="020B0606030504020204" pitchFamily="34" charset="0"/>
              </a:rPr>
              <a:t>Köszönjük a figyelmet!</a:t>
            </a:r>
            <a:br>
              <a:rPr lang="hu-HU" sz="4500" dirty="0">
                <a:latin typeface="Open Sans" panose="020B0606030504020204" pitchFamily="34" charset="0"/>
                <a:ea typeface="Open Sans" panose="020B0606030504020204" pitchFamily="34" charset="0"/>
                <a:cs typeface="Open Sans" panose="020B0606030504020204" pitchFamily="34" charset="0"/>
              </a:rPr>
            </a:br>
            <a:r>
              <a:rPr lang="hu-HU" sz="4500" dirty="0" err="1">
                <a:latin typeface="Open Sans" panose="020B0606030504020204" pitchFamily="34" charset="0"/>
                <a:ea typeface="Open Sans" panose="020B0606030504020204" pitchFamily="34" charset="0"/>
                <a:cs typeface="Open Sans" panose="020B0606030504020204" pitchFamily="34" charset="0"/>
              </a:rPr>
              <a:t>Thank</a:t>
            </a:r>
            <a:r>
              <a:rPr lang="hu-HU" sz="4500" dirty="0">
                <a:latin typeface="Open Sans" panose="020B0606030504020204" pitchFamily="34" charset="0"/>
                <a:ea typeface="Open Sans" panose="020B0606030504020204" pitchFamily="34" charset="0"/>
                <a:cs typeface="Open Sans" panose="020B0606030504020204" pitchFamily="34" charset="0"/>
              </a:rPr>
              <a:t> </a:t>
            </a:r>
            <a:r>
              <a:rPr lang="hu-HU" sz="4500" dirty="0" err="1">
                <a:latin typeface="Open Sans" panose="020B0606030504020204" pitchFamily="34" charset="0"/>
                <a:ea typeface="Open Sans" panose="020B0606030504020204" pitchFamily="34" charset="0"/>
                <a:cs typeface="Open Sans" panose="020B0606030504020204" pitchFamily="34" charset="0"/>
              </a:rPr>
              <a:t>you</a:t>
            </a:r>
            <a:r>
              <a:rPr lang="hu-HU" sz="4500" dirty="0">
                <a:latin typeface="Open Sans" panose="020B0606030504020204" pitchFamily="34" charset="0"/>
                <a:ea typeface="Open Sans" panose="020B0606030504020204" pitchFamily="34" charset="0"/>
                <a:cs typeface="Open Sans" panose="020B0606030504020204" pitchFamily="34" charset="0"/>
              </a:rPr>
              <a:t> </a:t>
            </a:r>
            <a:r>
              <a:rPr lang="hu-HU" sz="4500" dirty="0" err="1">
                <a:latin typeface="Open Sans" panose="020B0606030504020204" pitchFamily="34" charset="0"/>
                <a:ea typeface="Open Sans" panose="020B0606030504020204" pitchFamily="34" charset="0"/>
                <a:cs typeface="Open Sans" panose="020B0606030504020204" pitchFamily="34" charset="0"/>
              </a:rPr>
              <a:t>for</a:t>
            </a:r>
            <a:r>
              <a:rPr lang="hu-HU" sz="4500" dirty="0">
                <a:latin typeface="Open Sans" panose="020B0606030504020204" pitchFamily="34" charset="0"/>
                <a:ea typeface="Open Sans" panose="020B0606030504020204" pitchFamily="34" charset="0"/>
                <a:cs typeface="Open Sans" panose="020B0606030504020204" pitchFamily="34" charset="0"/>
              </a:rPr>
              <a:t> </a:t>
            </a:r>
            <a:r>
              <a:rPr lang="hu-HU" sz="4500" dirty="0" err="1">
                <a:latin typeface="Open Sans" panose="020B0606030504020204" pitchFamily="34" charset="0"/>
                <a:ea typeface="Open Sans" panose="020B0606030504020204" pitchFamily="34" charset="0"/>
                <a:cs typeface="Open Sans" panose="020B0606030504020204" pitchFamily="34" charset="0"/>
              </a:rPr>
              <a:t>your</a:t>
            </a:r>
            <a:r>
              <a:rPr lang="hu-HU" sz="4500" dirty="0">
                <a:latin typeface="Open Sans" panose="020B0606030504020204" pitchFamily="34" charset="0"/>
                <a:ea typeface="Open Sans" panose="020B0606030504020204" pitchFamily="34" charset="0"/>
                <a:cs typeface="Open Sans" panose="020B0606030504020204" pitchFamily="34" charset="0"/>
              </a:rPr>
              <a:t> </a:t>
            </a:r>
            <a:r>
              <a:rPr lang="hu-HU" sz="4500" dirty="0" err="1">
                <a:latin typeface="Open Sans" panose="020B0606030504020204" pitchFamily="34" charset="0"/>
                <a:ea typeface="Open Sans" panose="020B0606030504020204" pitchFamily="34" charset="0"/>
                <a:cs typeface="Open Sans" panose="020B0606030504020204" pitchFamily="34" charset="0"/>
              </a:rPr>
              <a:t>attention</a:t>
            </a:r>
            <a:r>
              <a:rPr lang="hu-HU" sz="4500" dirty="0">
                <a:latin typeface="Open Sans" panose="020B0606030504020204" pitchFamily="34" charset="0"/>
                <a:ea typeface="Open Sans" panose="020B0606030504020204" pitchFamily="34" charset="0"/>
                <a:cs typeface="Open Sans" panose="020B0606030504020204" pitchFamily="34" charset="0"/>
              </a:rPr>
              <a:t>!</a:t>
            </a:r>
            <a:endParaRPr lang="en-GB" sz="45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zövegdoboz 5">
            <a:extLst>
              <a:ext uri="{FF2B5EF4-FFF2-40B4-BE49-F238E27FC236}">
                <a16:creationId xmlns:a16="http://schemas.microsoft.com/office/drawing/2014/main" id="{398E1138-7354-80EA-B006-ABBD14D18D26}"/>
              </a:ext>
            </a:extLst>
          </p:cNvPr>
          <p:cNvSpPr txBox="1"/>
          <p:nvPr/>
        </p:nvSpPr>
        <p:spPr>
          <a:xfrm>
            <a:off x="3859530" y="4795897"/>
            <a:ext cx="4472940" cy="1569660"/>
          </a:xfrm>
          <a:prstGeom prst="rect">
            <a:avLst/>
          </a:prstGeom>
          <a:noFill/>
        </p:spPr>
        <p:txBody>
          <a:bodyPr wrap="square" rtlCol="0">
            <a:spAutoFit/>
          </a:bodyP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www.ppk.elte.hu</a:t>
            </a:r>
            <a:endParaRPr lang="hu-H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hu-HU" sz="32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www.ppk.elte.hu/en</a:t>
            </a:r>
            <a:endParaRPr lang="hu-H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hu-HU" sz="3200" b="1" dirty="0"/>
          </a:p>
        </p:txBody>
      </p:sp>
    </p:spTree>
    <p:extLst>
      <p:ext uri="{BB962C8B-B14F-4D97-AF65-F5344CB8AC3E}">
        <p14:creationId xmlns:p14="http://schemas.microsoft.com/office/powerpoint/2010/main" val="148664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3DE049C0-1372-9CFB-FF00-41599B9012AD}"/>
              </a:ext>
            </a:extLst>
          </p:cNvPr>
          <p:cNvSpPr txBox="1">
            <a:spLocks/>
          </p:cNvSpPr>
          <p:nvPr/>
        </p:nvSpPr>
        <p:spPr>
          <a:xfrm>
            <a:off x="789616" y="658833"/>
            <a:ext cx="7647424" cy="6265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dirty="0"/>
              <a:t>Oktatás / </a:t>
            </a:r>
            <a:r>
              <a:rPr lang="hu-HU" dirty="0" err="1"/>
              <a:t>Teaching</a:t>
            </a:r>
            <a:endParaRPr lang="hu-HU" dirty="0"/>
          </a:p>
        </p:txBody>
      </p:sp>
      <p:sp>
        <p:nvSpPr>
          <p:cNvPr id="7" name="Tartalom helye 2">
            <a:extLst>
              <a:ext uri="{FF2B5EF4-FFF2-40B4-BE49-F238E27FC236}">
                <a16:creationId xmlns:a16="http://schemas.microsoft.com/office/drawing/2014/main" id="{2F692555-85FF-9744-D844-9AE0703332E9}"/>
              </a:ext>
            </a:extLst>
          </p:cNvPr>
          <p:cNvSpPr txBox="1">
            <a:spLocks/>
          </p:cNvSpPr>
          <p:nvPr/>
        </p:nvSpPr>
        <p:spPr>
          <a:xfrm>
            <a:off x="789615" y="1285380"/>
            <a:ext cx="10674797" cy="4650640"/>
          </a:xfrm>
          <a:prstGeom prst="rect">
            <a:avLst/>
          </a:prstGeom>
        </p:spPr>
        <p:txBody>
          <a:bodyPr>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lnSpc>
                <a:spcPct val="120000"/>
              </a:lnSpc>
              <a:spcBef>
                <a:spcPts val="500"/>
              </a:spcBef>
            </a:pPr>
            <a:r>
              <a:rPr lang="hu-HU" sz="4800" dirty="0">
                <a:latin typeface="Open Sans" panose="020B0606030504020204" pitchFamily="34" charset="0"/>
                <a:ea typeface="Open Sans" panose="020B0606030504020204" pitchFamily="34" charset="0"/>
                <a:cs typeface="Open Sans" panose="020B0606030504020204" pitchFamily="34" charset="0"/>
              </a:rPr>
              <a:t>2006 e</a:t>
            </a:r>
            <a:r>
              <a:rPr lang="en-US" sz="4800" dirty="0" err="1">
                <a:latin typeface="Open Sans" panose="020B0606030504020204" pitchFamily="34" charset="0"/>
                <a:ea typeface="Open Sans" panose="020B0606030504020204" pitchFamily="34" charset="0"/>
                <a:cs typeface="Open Sans" panose="020B0606030504020204" pitchFamily="34" charset="0"/>
              </a:rPr>
              <a:t>lső</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önálló</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közismereti</a:t>
            </a:r>
            <a:r>
              <a:rPr lang="en-US" sz="4800" dirty="0">
                <a:latin typeface="Open Sans" panose="020B0606030504020204" pitchFamily="34" charset="0"/>
                <a:ea typeface="Open Sans" panose="020B0606030504020204" pitchFamily="34" charset="0"/>
                <a:cs typeface="Open Sans" panose="020B0606030504020204" pitchFamily="34" charset="0"/>
              </a:rPr>
              <a:t> (50 </a:t>
            </a:r>
            <a:r>
              <a:rPr lang="en-US" sz="4800" dirty="0" err="1">
                <a:latin typeface="Open Sans" panose="020B0606030504020204" pitchFamily="34" charset="0"/>
                <a:ea typeface="Open Sans" panose="020B0606030504020204" pitchFamily="34" charset="0"/>
                <a:cs typeface="Open Sans" panose="020B0606030504020204" pitchFamily="34" charset="0"/>
              </a:rPr>
              <a:t>kredites</a:t>
            </a:r>
            <a:r>
              <a:rPr lang="en-US" sz="4800" dirty="0">
                <a:latin typeface="Open Sans" panose="020B0606030504020204" pitchFamily="34" charset="0"/>
                <a:ea typeface="Open Sans" panose="020B0606030504020204" pitchFamily="34" charset="0"/>
                <a:cs typeface="Open Sans" panose="020B0606030504020204" pitchFamily="34" charset="0"/>
              </a:rPr>
              <a:t>) program</a:t>
            </a:r>
            <a:r>
              <a:rPr lang="hu-HU" sz="4800" dirty="0">
                <a:latin typeface="Open Sans" panose="020B0606030504020204" pitchFamily="34" charset="0"/>
                <a:ea typeface="Open Sans" panose="020B0606030504020204" pitchFamily="34" charset="0"/>
                <a:cs typeface="Open Sans" panose="020B0606030504020204" pitchFamily="34" charset="0"/>
              </a:rPr>
              <a:t>ok: </a:t>
            </a:r>
            <a:r>
              <a:rPr lang="en-US" sz="4800" dirty="0">
                <a:latin typeface="Open Sans" panose="020B0606030504020204" pitchFamily="34" charset="0"/>
                <a:ea typeface="Open Sans" panose="020B0606030504020204" pitchFamily="34" charset="0"/>
                <a:cs typeface="Open Sans" panose="020B0606030504020204" pitchFamily="34" charset="0"/>
              </a:rPr>
              <a:t>„</a:t>
            </a:r>
            <a:r>
              <a:rPr lang="en-US" sz="4800" dirty="0" err="1">
                <a:latin typeface="Open Sans" panose="020B0606030504020204" pitchFamily="34" charset="0"/>
                <a:ea typeface="Open Sans" panose="020B0606030504020204" pitchFamily="34" charset="0"/>
                <a:cs typeface="Open Sans" panose="020B0606030504020204" pitchFamily="34" charset="0"/>
              </a:rPr>
              <a:t>Interkulturalitás</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oktatás</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és</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szocializáció</a:t>
            </a:r>
            <a:r>
              <a:rPr lang="en-US" sz="4800" dirty="0">
                <a:latin typeface="Open Sans" panose="020B0606030504020204" pitchFamily="34" charset="0"/>
                <a:ea typeface="Open Sans" panose="020B0606030504020204" pitchFamily="34" charset="0"/>
                <a:cs typeface="Open Sans" panose="020B0606030504020204" pitchFamily="34" charset="0"/>
              </a:rPr>
              <a:t>”</a:t>
            </a:r>
            <a:r>
              <a:rPr lang="hu-HU" sz="4800" dirty="0">
                <a:latin typeface="Open Sans" panose="020B0606030504020204" pitchFamily="34" charset="0"/>
                <a:ea typeface="Open Sans" panose="020B0606030504020204" pitchFamily="34" charset="0"/>
                <a:cs typeface="Open Sans" panose="020B0606030504020204" pitchFamily="34" charset="0"/>
              </a:rPr>
              <a:t>,</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Holokauszt</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és</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társadalmi</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konfliktusok</a:t>
            </a:r>
            <a:r>
              <a:rPr lang="en-US" sz="4800" dirty="0">
                <a:latin typeface="Open Sans" panose="020B0606030504020204" pitchFamily="34" charset="0"/>
                <a:ea typeface="Open Sans" panose="020B0606030504020204" pitchFamily="34" charset="0"/>
                <a:cs typeface="Open Sans" panose="020B0606030504020204" pitchFamily="34" charset="0"/>
              </a:rPr>
              <a:t>”</a:t>
            </a:r>
            <a:endParaRPr lang="hu-HU" sz="48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20000"/>
              </a:lnSpc>
              <a:spcBef>
                <a:spcPts val="500"/>
              </a:spcBef>
            </a:pPr>
            <a:r>
              <a:rPr lang="hu-HU" sz="4800" dirty="0">
                <a:latin typeface="Open Sans" panose="020B0606030504020204" pitchFamily="34" charset="0"/>
                <a:ea typeface="Open Sans" panose="020B0606030504020204" pitchFamily="34" charset="0"/>
                <a:cs typeface="Open Sans" panose="020B0606030504020204" pitchFamily="34" charset="0"/>
              </a:rPr>
              <a:t>2009</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Multikulturális</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nevelés</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tanára</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mesterszak</a:t>
            </a:r>
            <a:r>
              <a:rPr lang="hu-HU" sz="4800" dirty="0">
                <a:latin typeface="Open Sans" panose="020B0606030504020204" pitchFamily="34" charset="0"/>
                <a:ea typeface="Open Sans" panose="020B0606030504020204" pitchFamily="34" charset="0"/>
                <a:cs typeface="Open Sans" panose="020B0606030504020204" pitchFamily="34" charset="0"/>
              </a:rPr>
              <a:t>;</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új</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önálló</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mesterképzési</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szak</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hu-HU" sz="4800" dirty="0">
                <a:latin typeface="Open Sans" panose="020B0606030504020204" pitchFamily="34" charset="0"/>
                <a:ea typeface="Open Sans" panose="020B0606030504020204" pitchFamily="34" charset="0"/>
                <a:cs typeface="Open Sans" panose="020B0606030504020204" pitchFamily="34" charset="0"/>
              </a:rPr>
              <a:t>Interkulturális pszichológia és pedagógia MA</a:t>
            </a:r>
            <a:r>
              <a:rPr lang="en-US" sz="4800" dirty="0">
                <a:latin typeface="Open Sans" panose="020B0606030504020204" pitchFamily="34" charset="0"/>
                <a:ea typeface="Open Sans" panose="020B0606030504020204" pitchFamily="34" charset="0"/>
                <a:cs typeface="Open Sans" panose="020B0606030504020204" pitchFamily="34" charset="0"/>
              </a:rPr>
              <a:t>”</a:t>
            </a:r>
            <a:r>
              <a:rPr lang="hu-HU" sz="4800" dirty="0">
                <a:latin typeface="Open Sans" panose="020B0606030504020204" pitchFamily="34" charset="0"/>
                <a:ea typeface="Open Sans" panose="020B0606030504020204" pitchFamily="34" charset="0"/>
                <a:cs typeface="Open Sans" panose="020B0606030504020204" pitchFamily="34" charset="0"/>
              </a:rPr>
              <a:t>; 2017 őszétől Társadalmi befogadás tanulmányok MA </a:t>
            </a:r>
            <a:r>
              <a:rPr lang="en-US" sz="4800" dirty="0" err="1">
                <a:latin typeface="Open Sans" panose="020B0606030504020204" pitchFamily="34" charset="0"/>
                <a:ea typeface="Open Sans" panose="020B0606030504020204" pitchFamily="34" charset="0"/>
                <a:cs typeface="Open Sans" panose="020B0606030504020204" pitchFamily="34" charset="0"/>
              </a:rPr>
              <a:t>néven</a:t>
            </a:r>
            <a:r>
              <a:rPr lang="hu-HU" sz="4800" dirty="0">
                <a:latin typeface="Open Sans" panose="020B0606030504020204" pitchFamily="34" charset="0"/>
                <a:ea typeface="Open Sans" panose="020B0606030504020204" pitchFamily="34" charset="0"/>
                <a:cs typeface="Open Sans" panose="020B0606030504020204" pitchFamily="34" charset="0"/>
              </a:rPr>
              <a:t>. </a:t>
            </a:r>
            <a:r>
              <a:rPr lang="hu-HU"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2021-től LEVELEZŐ KÉPZÉS!</a:t>
            </a:r>
          </a:p>
          <a:p>
            <a:pPr marL="342900" indent="-342900">
              <a:lnSpc>
                <a:spcPct val="120000"/>
              </a:lnSpc>
              <a:spcBef>
                <a:spcPts val="500"/>
              </a:spcBef>
            </a:pPr>
            <a:r>
              <a:rPr lang="hu-HU" sz="4800" dirty="0">
                <a:latin typeface="Open Sans" panose="020B0606030504020204" pitchFamily="34" charset="0"/>
                <a:ea typeface="Open Sans" panose="020B0606030504020204" pitchFamily="34" charset="0"/>
                <a:cs typeface="Open Sans" panose="020B0606030504020204" pitchFamily="34" charset="0"/>
              </a:rPr>
              <a:t>Szociál- és interkulturális</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en-US" sz="4800" dirty="0" err="1">
                <a:latin typeface="Open Sans" panose="020B0606030504020204" pitchFamily="34" charset="0"/>
                <a:ea typeface="Open Sans" panose="020B0606030504020204" pitchFamily="34" charset="0"/>
                <a:cs typeface="Open Sans" panose="020B0606030504020204" pitchFamily="34" charset="0"/>
              </a:rPr>
              <a:t>pszichológia</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hu-HU" sz="4800" dirty="0">
                <a:latin typeface="Open Sans" panose="020B0606030504020204" pitchFamily="34" charset="0"/>
                <a:ea typeface="Open Sans" panose="020B0606030504020204" pitchFamily="34" charset="0"/>
                <a:cs typeface="Open Sans" panose="020B0606030504020204" pitchFamily="34" charset="0"/>
              </a:rPr>
              <a:t>MA specializáció a Pszichológiai Intézet Szociálpszichológia Tanszékével– hivatalosan Társadalom- és szervezetpszichológia MA specializáció</a:t>
            </a:r>
          </a:p>
          <a:p>
            <a:pPr marL="342900" indent="-342900">
              <a:lnSpc>
                <a:spcPct val="120000"/>
              </a:lnSpc>
              <a:spcBef>
                <a:spcPts val="500"/>
              </a:spcBef>
            </a:pPr>
            <a:r>
              <a:rPr lang="hu-HU" sz="4800" dirty="0">
                <a:latin typeface="Open Sans" panose="020B0606030504020204" pitchFamily="34" charset="0"/>
                <a:ea typeface="Open Sans" panose="020B0606030504020204" pitchFamily="34" charset="0"/>
                <a:cs typeface="Open Sans" panose="020B0606030504020204" pitchFamily="34" charset="0"/>
              </a:rPr>
              <a:t>Doktori Iskola – NDI (Neveléstudományi Doktori Iskola)</a:t>
            </a:r>
            <a:br>
              <a:rPr lang="hu-HU" sz="4800" dirty="0">
                <a:latin typeface="Open Sans" panose="020B0606030504020204" pitchFamily="34" charset="0"/>
                <a:ea typeface="Open Sans" panose="020B0606030504020204" pitchFamily="34" charset="0"/>
                <a:cs typeface="Open Sans" panose="020B0606030504020204" pitchFamily="34" charset="0"/>
              </a:rPr>
            </a:br>
            <a:r>
              <a:rPr lang="hu-HU" sz="4800" dirty="0">
                <a:latin typeface="Open Sans" panose="020B0606030504020204" pitchFamily="34" charset="0"/>
                <a:ea typeface="Open Sans" panose="020B0606030504020204" pitchFamily="34" charset="0"/>
                <a:cs typeface="Open Sans" panose="020B0606030504020204" pitchFamily="34" charset="0"/>
              </a:rPr>
              <a:t>Kultúra, Sokféleség és Oktatás Program – Győri János</a:t>
            </a:r>
            <a:br>
              <a:rPr lang="hu-HU" sz="4800" dirty="0">
                <a:latin typeface="Open Sans" panose="020B0606030504020204" pitchFamily="34" charset="0"/>
                <a:ea typeface="Open Sans" panose="020B0606030504020204" pitchFamily="34" charset="0"/>
                <a:cs typeface="Open Sans" panose="020B0606030504020204" pitchFamily="34" charset="0"/>
              </a:rPr>
            </a:br>
            <a:r>
              <a:rPr lang="hu-HU" sz="4800" dirty="0">
                <a:latin typeface="Open Sans" panose="020B0606030504020204" pitchFamily="34" charset="0"/>
                <a:ea typeface="Open Sans" panose="020B0606030504020204" pitchFamily="34" charset="0"/>
                <a:cs typeface="Open Sans" panose="020B0606030504020204" pitchFamily="34" charset="0"/>
                <a:hlinkClick r:id="rId2"/>
              </a:rPr>
              <a:t>https://www.ppk.elte.hu/dstore/document/1005/CDE%20programle%C3%ADr%C3%A1s_magyar_JAV.pdf</a:t>
            </a:r>
            <a:endParaRPr lang="hu-HU" sz="48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20000"/>
              </a:lnSpc>
              <a:spcBef>
                <a:spcPts val="500"/>
              </a:spcBef>
            </a:pPr>
            <a:r>
              <a:rPr lang="hu-HU" sz="4800" dirty="0">
                <a:latin typeface="Open Sans" panose="020B0606030504020204" pitchFamily="34" charset="0"/>
                <a:ea typeface="Open Sans" panose="020B0606030504020204" pitchFamily="34" charset="0"/>
                <a:cs typeface="Open Sans" panose="020B0606030504020204" pitchFamily="34" charset="0"/>
              </a:rPr>
              <a:t>PDI (Pszichológiai Doktori Iskola)</a:t>
            </a:r>
            <a:br>
              <a:rPr lang="hu-HU" sz="4800" dirty="0">
                <a:latin typeface="Open Sans" panose="020B0606030504020204" pitchFamily="34" charset="0"/>
                <a:ea typeface="Open Sans" panose="020B0606030504020204" pitchFamily="34" charset="0"/>
                <a:cs typeface="Open Sans" panose="020B0606030504020204" pitchFamily="34" charset="0"/>
              </a:rPr>
            </a:br>
            <a:r>
              <a:rPr lang="hu-HU" sz="4800" dirty="0">
                <a:latin typeface="Open Sans" panose="020B0606030504020204" pitchFamily="34" charset="0"/>
                <a:ea typeface="Open Sans" panose="020B0606030504020204" pitchFamily="34" charset="0"/>
                <a:cs typeface="Open Sans" panose="020B0606030504020204" pitchFamily="34" charset="0"/>
                <a:hlinkClick r:id="rId3"/>
              </a:rPr>
              <a:t>https://www.ppk.elte.hu/pszichologiaphd</a:t>
            </a:r>
            <a:endParaRPr lang="hu-HU" sz="48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20000"/>
              </a:lnSpc>
              <a:spcBef>
                <a:spcPts val="500"/>
              </a:spcBef>
            </a:pPr>
            <a:endParaRPr lang="hu-HU" altLang="en-US" sz="48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20000"/>
              </a:lnSpc>
              <a:spcBef>
                <a:spcPts val="500"/>
              </a:spcBef>
            </a:pPr>
            <a:r>
              <a:rPr lang="hu-HU" altLang="en-US" sz="4800" dirty="0">
                <a:latin typeface="Open Sans" panose="020B0606030504020204" pitchFamily="34" charset="0"/>
                <a:ea typeface="Open Sans" panose="020B0606030504020204" pitchFamily="34" charset="0"/>
                <a:cs typeface="Open Sans" panose="020B0606030504020204" pitchFamily="34" charset="0"/>
              </a:rPr>
              <a:t>Master program in Intercultural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psychology</a:t>
            </a:r>
            <a:r>
              <a:rPr lang="hu-HU" altLang="en-US" sz="4800" dirty="0">
                <a:latin typeface="Open Sans" panose="020B0606030504020204" pitchFamily="34" charset="0"/>
                <a:ea typeface="Open Sans" panose="020B0606030504020204" pitchFamily="34" charset="0"/>
                <a:cs typeface="Open Sans" panose="020B0606030504020204" pitchFamily="34" charset="0"/>
              </a:rPr>
              <a:t> and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education</a:t>
            </a:r>
            <a:r>
              <a:rPr lang="hu-HU" altLang="en-US" sz="4800" dirty="0">
                <a:latin typeface="Open Sans" panose="020B0606030504020204" pitchFamily="34" charset="0"/>
                <a:ea typeface="Open Sans" panose="020B0606030504020204" pitchFamily="34" charset="0"/>
                <a:cs typeface="Open Sans" panose="020B0606030504020204" pitchFamily="34" charset="0"/>
              </a:rPr>
              <a:t> (120 ECTS)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September</a:t>
            </a:r>
            <a:r>
              <a:rPr lang="hu-HU" altLang="en-US" sz="4800" dirty="0">
                <a:latin typeface="Open Sans" panose="020B0606030504020204" pitchFamily="34" charset="0"/>
                <a:ea typeface="Open Sans" panose="020B0606030504020204" pitchFamily="34" charset="0"/>
                <a:cs typeface="Open Sans" panose="020B0606030504020204" pitchFamily="34" charset="0"/>
              </a:rPr>
              <a:t> 2009) – in English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since</a:t>
            </a:r>
            <a:r>
              <a:rPr lang="hu-HU" altLang="en-US" sz="4800" dirty="0">
                <a:latin typeface="Open Sans" panose="020B0606030504020204" pitchFamily="34" charset="0"/>
                <a:ea typeface="Open Sans" panose="020B0606030504020204" pitchFamily="34" charset="0"/>
                <a:cs typeface="Open Sans" panose="020B0606030504020204" pitchFamily="34" charset="0"/>
              </a:rPr>
              <a:t>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September</a:t>
            </a:r>
            <a:r>
              <a:rPr lang="hu-HU" altLang="en-US" sz="4800" dirty="0">
                <a:latin typeface="Open Sans" panose="020B0606030504020204" pitchFamily="34" charset="0"/>
                <a:ea typeface="Open Sans" panose="020B0606030504020204" pitchFamily="34" charset="0"/>
                <a:cs typeface="Open Sans" panose="020B0606030504020204" pitchFamily="34" charset="0"/>
              </a:rPr>
              <a:t> 2013</a:t>
            </a:r>
          </a:p>
          <a:p>
            <a:pPr marL="342900" indent="-342900">
              <a:lnSpc>
                <a:spcPct val="120000"/>
              </a:lnSpc>
              <a:spcBef>
                <a:spcPts val="500"/>
              </a:spcBef>
            </a:pPr>
            <a:r>
              <a:rPr lang="hu-HU" altLang="en-US" sz="4800" dirty="0">
                <a:latin typeface="Open Sans" panose="020B0606030504020204" pitchFamily="34" charset="0"/>
                <a:ea typeface="Open Sans" panose="020B0606030504020204" pitchFamily="34" charset="0"/>
                <a:cs typeface="Open Sans" panose="020B0606030504020204" pitchFamily="34" charset="0"/>
              </a:rPr>
              <a:t>Intercultural and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Intergroup</a:t>
            </a:r>
            <a:r>
              <a:rPr lang="hu-HU" altLang="en-US" sz="4800" dirty="0">
                <a:latin typeface="Open Sans" panose="020B0606030504020204" pitchFamily="34" charset="0"/>
                <a:ea typeface="Open Sans" panose="020B0606030504020204" pitchFamily="34" charset="0"/>
                <a:cs typeface="Open Sans" panose="020B0606030504020204" pitchFamily="34" charset="0"/>
              </a:rPr>
              <a:t>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Processes</a:t>
            </a:r>
            <a:r>
              <a:rPr lang="hu-HU" altLang="en-US" sz="4800" dirty="0">
                <a:latin typeface="Open Sans" panose="020B0606030504020204" pitchFamily="34" charset="0"/>
                <a:ea typeface="Open Sans" panose="020B0606030504020204" pitchFamily="34" charset="0"/>
                <a:cs typeface="Open Sans" panose="020B0606030504020204" pitchFamily="34" charset="0"/>
              </a:rPr>
              <a:t>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Module</a:t>
            </a:r>
            <a:r>
              <a:rPr lang="hu-HU" altLang="en-US" sz="4800" dirty="0">
                <a:latin typeface="Open Sans" panose="020B0606030504020204" pitchFamily="34" charset="0"/>
                <a:ea typeface="Open Sans" panose="020B0606030504020204" pitchFamily="34" charset="0"/>
                <a:cs typeface="Open Sans" panose="020B0606030504020204" pitchFamily="34" charset="0"/>
              </a:rPr>
              <a:t> in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the</a:t>
            </a:r>
            <a:r>
              <a:rPr lang="hu-HU" altLang="en-US" sz="4800" dirty="0">
                <a:latin typeface="Open Sans" panose="020B0606030504020204" pitchFamily="34" charset="0"/>
                <a:ea typeface="Open Sans" panose="020B0606030504020204" pitchFamily="34" charset="0"/>
                <a:cs typeface="Open Sans" panose="020B0606030504020204" pitchFamily="34" charset="0"/>
              </a:rPr>
              <a:t> PhD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School</a:t>
            </a:r>
            <a:r>
              <a:rPr lang="hu-HU" altLang="en-US" sz="4800" dirty="0">
                <a:latin typeface="Open Sans" panose="020B0606030504020204" pitchFamily="34" charset="0"/>
                <a:ea typeface="Open Sans" panose="020B0606030504020204" pitchFamily="34" charset="0"/>
                <a:cs typeface="Open Sans" panose="020B0606030504020204" pitchFamily="34" charset="0"/>
              </a:rPr>
              <a:t> of Psychology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at</a:t>
            </a:r>
            <a:r>
              <a:rPr lang="hu-HU" altLang="en-US" sz="4800" dirty="0">
                <a:latin typeface="Open Sans" panose="020B0606030504020204" pitchFamily="34" charset="0"/>
                <a:ea typeface="Open Sans" panose="020B0606030504020204" pitchFamily="34" charset="0"/>
                <a:cs typeface="Open Sans" panose="020B0606030504020204" pitchFamily="34" charset="0"/>
              </a:rPr>
              <a:t>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the</a:t>
            </a:r>
            <a:r>
              <a:rPr lang="hu-HU" altLang="en-US" sz="4800" dirty="0">
                <a:latin typeface="Open Sans" panose="020B0606030504020204" pitchFamily="34" charset="0"/>
                <a:ea typeface="Open Sans" panose="020B0606030504020204" pitchFamily="34" charset="0"/>
                <a:cs typeface="Open Sans" panose="020B0606030504020204" pitchFamily="34" charset="0"/>
              </a:rPr>
              <a:t> Eötvös Loránd University, Budapest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since</a:t>
            </a:r>
            <a:r>
              <a:rPr lang="hu-HU" altLang="en-US" sz="4800" dirty="0">
                <a:latin typeface="Open Sans" panose="020B0606030504020204" pitchFamily="34" charset="0"/>
                <a:ea typeface="Open Sans" panose="020B0606030504020204" pitchFamily="34" charset="0"/>
                <a:cs typeface="Open Sans" panose="020B0606030504020204" pitchFamily="34" charset="0"/>
              </a:rPr>
              <a:t>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September</a:t>
            </a:r>
            <a:r>
              <a:rPr lang="hu-HU" altLang="en-US" sz="4800" dirty="0">
                <a:latin typeface="Open Sans" panose="020B0606030504020204" pitchFamily="34" charset="0"/>
                <a:ea typeface="Open Sans" panose="020B0606030504020204" pitchFamily="34" charset="0"/>
                <a:cs typeface="Open Sans" panose="020B0606030504020204" pitchFamily="34" charset="0"/>
              </a:rPr>
              <a:t> 2012)</a:t>
            </a:r>
          </a:p>
          <a:p>
            <a:pPr marL="342900" indent="-342900">
              <a:lnSpc>
                <a:spcPct val="120000"/>
              </a:lnSpc>
              <a:spcBef>
                <a:spcPts val="500"/>
              </a:spcBef>
            </a:pPr>
            <a:r>
              <a:rPr lang="hu-HU" altLang="en-US" sz="4800" dirty="0">
                <a:latin typeface="Open Sans" panose="020B0606030504020204" pitchFamily="34" charset="0"/>
                <a:ea typeface="Open Sans" panose="020B0606030504020204" pitchFamily="34" charset="0"/>
                <a:cs typeface="Open Sans" panose="020B0606030504020204" pitchFamily="34" charset="0"/>
              </a:rPr>
              <a:t>Intercultural Psychology and Education Master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under</a:t>
            </a:r>
            <a:r>
              <a:rPr lang="hu-HU" altLang="en-US" sz="4800" dirty="0">
                <a:latin typeface="Open Sans" panose="020B0606030504020204" pitchFamily="34" charset="0"/>
                <a:ea typeface="Open Sans" panose="020B0606030504020204" pitchFamily="34" charset="0"/>
                <a:cs typeface="Open Sans" panose="020B0606030504020204" pitchFamily="34" charset="0"/>
              </a:rPr>
              <a:t> a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new</a:t>
            </a:r>
            <a:r>
              <a:rPr lang="hu-HU" altLang="en-US" sz="4800" dirty="0">
                <a:latin typeface="Open Sans" panose="020B0606030504020204" pitchFamily="34" charset="0"/>
                <a:ea typeface="Open Sans" panose="020B0606030504020204" pitchFamily="34" charset="0"/>
                <a:cs typeface="Open Sans" panose="020B0606030504020204" pitchFamily="34" charset="0"/>
              </a:rPr>
              <a:t>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name</a:t>
            </a:r>
            <a:r>
              <a:rPr lang="hu-HU" altLang="en-US" sz="4800" dirty="0">
                <a:latin typeface="Open Sans" panose="020B0606030504020204" pitchFamily="34" charset="0"/>
                <a:ea typeface="Open Sans" panose="020B0606030504020204" pitchFamily="34" charset="0"/>
                <a:cs typeface="Open Sans" panose="020B0606030504020204" pitchFamily="34" charset="0"/>
              </a:rPr>
              <a:t>: Social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Integration</a:t>
            </a:r>
            <a:r>
              <a:rPr lang="hu-HU" altLang="en-US" sz="4800" dirty="0">
                <a:latin typeface="Open Sans" panose="020B0606030504020204" pitchFamily="34" charset="0"/>
                <a:ea typeface="Open Sans" panose="020B0606030504020204" pitchFamily="34" charset="0"/>
                <a:cs typeface="Open Sans" panose="020B0606030504020204" pitchFamily="34" charset="0"/>
              </a:rPr>
              <a:t> Master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Programme</a:t>
            </a:r>
            <a:r>
              <a:rPr lang="hu-HU" altLang="en-US" sz="4800" dirty="0">
                <a:latin typeface="Open Sans" panose="020B0606030504020204" pitchFamily="34" charset="0"/>
                <a:ea typeface="Open Sans" panose="020B0606030504020204" pitchFamily="34" charset="0"/>
                <a:cs typeface="Open Sans" panose="020B0606030504020204" pitchFamily="34" charset="0"/>
              </a:rPr>
              <a:t>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September</a:t>
            </a:r>
            <a:r>
              <a:rPr lang="hu-HU" altLang="en-US" sz="4800" dirty="0">
                <a:latin typeface="Open Sans" panose="020B0606030504020204" pitchFamily="34" charset="0"/>
                <a:ea typeface="Open Sans" panose="020B0606030504020204" pitchFamily="34" charset="0"/>
                <a:cs typeface="Open Sans" panose="020B0606030504020204" pitchFamily="34" charset="0"/>
              </a:rPr>
              <a:t> 2017). </a:t>
            </a:r>
            <a:r>
              <a:rPr lang="hu-HU" alt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DISTANT LEARNING (PART-TIME) MASTER’S PROGRAM FROM 2021</a:t>
            </a:r>
          </a:p>
          <a:p>
            <a:pPr marL="342900" indent="-342900">
              <a:lnSpc>
                <a:spcPct val="120000"/>
              </a:lnSpc>
              <a:spcBef>
                <a:spcPts val="500"/>
              </a:spcBef>
            </a:pPr>
            <a:r>
              <a:rPr lang="hu-HU" altLang="en-US" sz="4800" dirty="0">
                <a:latin typeface="Open Sans" panose="020B0606030504020204" pitchFamily="34" charset="0"/>
                <a:ea typeface="Open Sans" panose="020B0606030504020204" pitchFamily="34" charset="0"/>
                <a:cs typeface="Open Sans" panose="020B0606030504020204" pitchFamily="34" charset="0"/>
              </a:rPr>
              <a:t>Social and Intercultural Psychology MA Psychology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Specialization</a:t>
            </a:r>
            <a:r>
              <a:rPr lang="hu-HU" altLang="en-US" sz="4800" dirty="0">
                <a:latin typeface="Open Sans" panose="020B0606030504020204" pitchFamily="34" charset="0"/>
                <a:ea typeface="Open Sans" panose="020B0606030504020204" pitchFamily="34" charset="0"/>
                <a:cs typeface="Open Sans" panose="020B0606030504020204" pitchFamily="34" charset="0"/>
              </a:rPr>
              <a:t>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cojoint</a:t>
            </a:r>
            <a:r>
              <a:rPr lang="hu-HU" altLang="en-US" sz="4800" dirty="0">
                <a:latin typeface="Open Sans" panose="020B0606030504020204" pitchFamily="34" charset="0"/>
                <a:ea typeface="Open Sans" panose="020B0606030504020204" pitchFamily="34" charset="0"/>
                <a:cs typeface="Open Sans" panose="020B0606030504020204" pitchFamily="34" charset="0"/>
              </a:rPr>
              <a:t>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with</a:t>
            </a:r>
            <a:r>
              <a:rPr lang="hu-HU" altLang="en-US" sz="4800" dirty="0">
                <a:latin typeface="Open Sans" panose="020B0606030504020204" pitchFamily="34" charset="0"/>
                <a:ea typeface="Open Sans" panose="020B0606030504020204" pitchFamily="34" charset="0"/>
                <a:cs typeface="Open Sans" panose="020B0606030504020204" pitchFamily="34" charset="0"/>
              </a:rPr>
              <a:t> Social Psychology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Department</a:t>
            </a:r>
            <a:r>
              <a:rPr lang="hu-HU" altLang="en-US" sz="4800" dirty="0">
                <a:latin typeface="Open Sans" panose="020B0606030504020204" pitchFamily="34" charset="0"/>
                <a:ea typeface="Open Sans" panose="020B0606030504020204" pitchFamily="34" charset="0"/>
                <a:cs typeface="Open Sans" panose="020B0606030504020204" pitchFamily="34" charset="0"/>
              </a:rPr>
              <a:t> of </a:t>
            </a:r>
            <a:r>
              <a:rPr lang="hu-HU" altLang="en-US" sz="4800" dirty="0" err="1">
                <a:latin typeface="Open Sans" panose="020B0606030504020204" pitchFamily="34" charset="0"/>
                <a:ea typeface="Open Sans" panose="020B0606030504020204" pitchFamily="34" charset="0"/>
                <a:cs typeface="Open Sans" panose="020B0606030504020204" pitchFamily="34" charset="0"/>
              </a:rPr>
              <a:t>the</a:t>
            </a:r>
            <a:r>
              <a:rPr lang="hu-HU" altLang="en-US" sz="4800" dirty="0">
                <a:latin typeface="Open Sans" panose="020B0606030504020204" pitchFamily="34" charset="0"/>
                <a:ea typeface="Open Sans" panose="020B0606030504020204" pitchFamily="34" charset="0"/>
                <a:cs typeface="Open Sans" panose="020B0606030504020204" pitchFamily="34" charset="0"/>
              </a:rPr>
              <a:t> Psychology Institute)</a:t>
            </a:r>
          </a:p>
          <a:p>
            <a:pPr marL="342900" indent="-342900">
              <a:lnSpc>
                <a:spcPct val="120000"/>
              </a:lnSpc>
              <a:spcBef>
                <a:spcPts val="500"/>
              </a:spcBef>
            </a:pPr>
            <a:r>
              <a:rPr lang="hu-HU" sz="4800" dirty="0">
                <a:latin typeface="Open Sans" panose="020B0606030504020204" pitchFamily="34" charset="0"/>
                <a:ea typeface="Open Sans" panose="020B0606030504020204" pitchFamily="34" charset="0"/>
                <a:cs typeface="Open Sans" panose="020B0606030504020204" pitchFamily="34" charset="0"/>
              </a:rPr>
              <a:t>PhD </a:t>
            </a:r>
            <a:r>
              <a:rPr lang="hu-HU" sz="4800" dirty="0" err="1">
                <a:latin typeface="Open Sans" panose="020B0606030504020204" pitchFamily="34" charset="0"/>
                <a:ea typeface="Open Sans" panose="020B0606030504020204" pitchFamily="34" charset="0"/>
                <a:cs typeface="Open Sans" panose="020B0606030504020204" pitchFamily="34" charset="0"/>
              </a:rPr>
              <a:t>School</a:t>
            </a:r>
            <a:r>
              <a:rPr lang="hu-HU" sz="4800" dirty="0">
                <a:latin typeface="Open Sans" panose="020B0606030504020204" pitchFamily="34" charset="0"/>
                <a:ea typeface="Open Sans" panose="020B0606030504020204" pitchFamily="34" charset="0"/>
                <a:cs typeface="Open Sans" panose="020B0606030504020204" pitchFamily="34" charset="0"/>
              </a:rPr>
              <a:t> – NDI (</a:t>
            </a:r>
            <a:r>
              <a:rPr lang="hu-HU" sz="4800" dirty="0" err="1">
                <a:latin typeface="Open Sans" panose="020B0606030504020204" pitchFamily="34" charset="0"/>
                <a:ea typeface="Open Sans" panose="020B0606030504020204" pitchFamily="34" charset="0"/>
                <a:cs typeface="Open Sans" panose="020B0606030504020204" pitchFamily="34" charset="0"/>
              </a:rPr>
              <a:t>Doctoral</a:t>
            </a:r>
            <a:r>
              <a:rPr lang="hu-HU" sz="4800" dirty="0">
                <a:latin typeface="Open Sans" panose="020B0606030504020204" pitchFamily="34" charset="0"/>
                <a:ea typeface="Open Sans" panose="020B0606030504020204" pitchFamily="34" charset="0"/>
                <a:cs typeface="Open Sans" panose="020B0606030504020204" pitchFamily="34" charset="0"/>
              </a:rPr>
              <a:t> </a:t>
            </a:r>
            <a:r>
              <a:rPr lang="hu-HU" sz="4800" dirty="0" err="1">
                <a:latin typeface="Open Sans" panose="020B0606030504020204" pitchFamily="34" charset="0"/>
                <a:ea typeface="Open Sans" panose="020B0606030504020204" pitchFamily="34" charset="0"/>
                <a:cs typeface="Open Sans" panose="020B0606030504020204" pitchFamily="34" charset="0"/>
              </a:rPr>
              <a:t>School</a:t>
            </a:r>
            <a:r>
              <a:rPr lang="hu-HU" sz="4800" dirty="0">
                <a:latin typeface="Open Sans" panose="020B0606030504020204" pitchFamily="34" charset="0"/>
                <a:ea typeface="Open Sans" panose="020B0606030504020204" pitchFamily="34" charset="0"/>
                <a:cs typeface="Open Sans" panose="020B0606030504020204" pitchFamily="34" charset="0"/>
              </a:rPr>
              <a:t> of Education)</a:t>
            </a:r>
            <a:br>
              <a:rPr lang="hu-HU" sz="4800" dirty="0">
                <a:latin typeface="Open Sans" panose="020B0606030504020204" pitchFamily="34" charset="0"/>
                <a:ea typeface="Open Sans" panose="020B0606030504020204" pitchFamily="34" charset="0"/>
                <a:cs typeface="Open Sans" panose="020B0606030504020204" pitchFamily="34" charset="0"/>
              </a:rPr>
            </a:br>
            <a:r>
              <a:rPr lang="en-US" sz="4800" dirty="0">
                <a:latin typeface="Open Sans" panose="020B0606030504020204" pitchFamily="34" charset="0"/>
                <a:ea typeface="Open Sans" panose="020B0606030504020204" pitchFamily="34" charset="0"/>
                <a:cs typeface="Open Sans" panose="020B0606030504020204" pitchFamily="34" charset="0"/>
              </a:rPr>
              <a:t>Culture, Diversity, and Education doctoral </a:t>
            </a:r>
            <a:r>
              <a:rPr lang="en-US" sz="4800" dirty="0" err="1">
                <a:latin typeface="Open Sans" panose="020B0606030504020204" pitchFamily="34" charset="0"/>
                <a:ea typeface="Open Sans" panose="020B0606030504020204" pitchFamily="34" charset="0"/>
                <a:cs typeface="Open Sans" panose="020B0606030504020204" pitchFamily="34" charset="0"/>
              </a:rPr>
              <a:t>programme</a:t>
            </a:r>
            <a:r>
              <a:rPr lang="en-US" sz="4800" dirty="0">
                <a:latin typeface="Open Sans" panose="020B0606030504020204" pitchFamily="34" charset="0"/>
                <a:ea typeface="Open Sans" panose="020B0606030504020204" pitchFamily="34" charset="0"/>
                <a:cs typeface="Open Sans" panose="020B0606030504020204" pitchFamily="34" charset="0"/>
              </a:rPr>
              <a:t> </a:t>
            </a:r>
            <a:r>
              <a:rPr lang="hu-HU" sz="4800" dirty="0">
                <a:latin typeface="Open Sans" panose="020B0606030504020204" pitchFamily="34" charset="0"/>
                <a:ea typeface="Open Sans" panose="020B0606030504020204" pitchFamily="34" charset="0"/>
                <a:cs typeface="Open Sans" panose="020B0606030504020204" pitchFamily="34" charset="0"/>
              </a:rPr>
              <a:t>– János Győri</a:t>
            </a:r>
            <a:br>
              <a:rPr lang="hu-HU" sz="4800" dirty="0">
                <a:latin typeface="Open Sans" panose="020B0606030504020204" pitchFamily="34" charset="0"/>
                <a:ea typeface="Open Sans" panose="020B0606030504020204" pitchFamily="34" charset="0"/>
                <a:cs typeface="Open Sans" panose="020B0606030504020204" pitchFamily="34" charset="0"/>
              </a:rPr>
            </a:br>
            <a:r>
              <a:rPr lang="hu-HU" sz="4800" dirty="0">
                <a:latin typeface="Open Sans" panose="020B0606030504020204" pitchFamily="34" charset="0"/>
                <a:ea typeface="Open Sans" panose="020B0606030504020204" pitchFamily="34" charset="0"/>
                <a:cs typeface="Open Sans" panose="020B0606030504020204" pitchFamily="34" charset="0"/>
                <a:hlinkClick r:id="rId4"/>
              </a:rPr>
              <a:t>https://www.ppk.elte.hu/dstore/document/1004/CDE%20programle%C3%ADr%C3%A1s_angol_JAV.pdf</a:t>
            </a:r>
            <a:endParaRPr lang="hu-HU" sz="48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20000"/>
              </a:lnSpc>
              <a:spcBef>
                <a:spcPts val="500"/>
              </a:spcBef>
            </a:pPr>
            <a:r>
              <a:rPr lang="hu-HU" sz="4800" dirty="0">
                <a:latin typeface="Open Sans" panose="020B0606030504020204" pitchFamily="34" charset="0"/>
                <a:ea typeface="Open Sans" panose="020B0606030504020204" pitchFamily="34" charset="0"/>
                <a:cs typeface="Open Sans" panose="020B0606030504020204" pitchFamily="34" charset="0"/>
              </a:rPr>
              <a:t>PDI (</a:t>
            </a:r>
            <a:r>
              <a:rPr lang="hu-HU" sz="4800" dirty="0" err="1">
                <a:latin typeface="Open Sans" panose="020B0606030504020204" pitchFamily="34" charset="0"/>
                <a:ea typeface="Open Sans" panose="020B0606030504020204" pitchFamily="34" charset="0"/>
                <a:cs typeface="Open Sans" panose="020B0606030504020204" pitchFamily="34" charset="0"/>
              </a:rPr>
              <a:t>Doctoral</a:t>
            </a:r>
            <a:r>
              <a:rPr lang="hu-HU" sz="4800" dirty="0">
                <a:latin typeface="Open Sans" panose="020B0606030504020204" pitchFamily="34" charset="0"/>
                <a:ea typeface="Open Sans" panose="020B0606030504020204" pitchFamily="34" charset="0"/>
                <a:cs typeface="Open Sans" panose="020B0606030504020204" pitchFamily="34" charset="0"/>
              </a:rPr>
              <a:t> </a:t>
            </a:r>
            <a:r>
              <a:rPr lang="hu-HU" sz="4800" dirty="0" err="1">
                <a:latin typeface="Open Sans" panose="020B0606030504020204" pitchFamily="34" charset="0"/>
                <a:ea typeface="Open Sans" panose="020B0606030504020204" pitchFamily="34" charset="0"/>
                <a:cs typeface="Open Sans" panose="020B0606030504020204" pitchFamily="34" charset="0"/>
              </a:rPr>
              <a:t>School</a:t>
            </a:r>
            <a:r>
              <a:rPr lang="hu-HU" sz="4800" dirty="0">
                <a:latin typeface="Open Sans" panose="020B0606030504020204" pitchFamily="34" charset="0"/>
                <a:ea typeface="Open Sans" panose="020B0606030504020204" pitchFamily="34" charset="0"/>
                <a:cs typeface="Open Sans" panose="020B0606030504020204" pitchFamily="34" charset="0"/>
              </a:rPr>
              <a:t> of Psychology)</a:t>
            </a:r>
            <a:br>
              <a:rPr lang="hu-HU" sz="4800" dirty="0">
                <a:latin typeface="Open Sans" panose="020B0606030504020204" pitchFamily="34" charset="0"/>
                <a:ea typeface="Open Sans" panose="020B0606030504020204" pitchFamily="34" charset="0"/>
                <a:cs typeface="Open Sans" panose="020B0606030504020204" pitchFamily="34" charset="0"/>
              </a:rPr>
            </a:br>
            <a:r>
              <a:rPr lang="hu-HU" sz="4800" dirty="0">
                <a:latin typeface="Open Sans" panose="020B0606030504020204" pitchFamily="34" charset="0"/>
                <a:ea typeface="Open Sans" panose="020B0606030504020204" pitchFamily="34" charset="0"/>
                <a:cs typeface="Open Sans" panose="020B0606030504020204" pitchFamily="34" charset="0"/>
                <a:hlinkClick r:id="rId5"/>
              </a:rPr>
              <a:t>https://www.ppk.elte.hu/en/psychologyphd</a:t>
            </a:r>
            <a:endParaRPr lang="hu-HU" sz="4800" dirty="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500"/>
              </a:spcBef>
            </a:pPr>
            <a:endParaRPr lang="hu-HU" altLang="en-US" dirty="0"/>
          </a:p>
        </p:txBody>
      </p:sp>
    </p:spTree>
    <p:extLst>
      <p:ext uri="{BB962C8B-B14F-4D97-AF65-F5344CB8AC3E}">
        <p14:creationId xmlns:p14="http://schemas.microsoft.com/office/powerpoint/2010/main" val="95743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8364E4A3-2462-059C-CEA9-4B0269B5891E}"/>
              </a:ext>
            </a:extLst>
          </p:cNvPr>
          <p:cNvSpPr txBox="1">
            <a:spLocks/>
          </p:cNvSpPr>
          <p:nvPr/>
        </p:nvSpPr>
        <p:spPr>
          <a:xfrm>
            <a:off x="789615" y="622598"/>
            <a:ext cx="753326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dirty="0"/>
              <a:t>Tanterv / Curriculum</a:t>
            </a:r>
          </a:p>
        </p:txBody>
      </p:sp>
      <p:sp>
        <p:nvSpPr>
          <p:cNvPr id="7" name="Tartalom helye 2">
            <a:extLst>
              <a:ext uri="{FF2B5EF4-FFF2-40B4-BE49-F238E27FC236}">
                <a16:creationId xmlns:a16="http://schemas.microsoft.com/office/drawing/2014/main" id="{B2BF26DC-1345-CCAC-C76D-33FAF03E7886}"/>
              </a:ext>
            </a:extLst>
          </p:cNvPr>
          <p:cNvSpPr txBox="1">
            <a:spLocks/>
          </p:cNvSpPr>
          <p:nvPr/>
        </p:nvSpPr>
        <p:spPr>
          <a:xfrm>
            <a:off x="789615" y="1553698"/>
            <a:ext cx="10752811" cy="3514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hu-HU" dirty="0"/>
          </a:p>
          <a:p>
            <a:r>
              <a:rPr lang="hu-HU" sz="2400" dirty="0"/>
              <a:t>elte.ppk.hu 				elte.ppk.hu/</a:t>
            </a:r>
            <a:r>
              <a:rPr lang="hu-HU" sz="2400" dirty="0" err="1"/>
              <a:t>en</a:t>
            </a:r>
            <a:endParaRPr lang="hu-HU" sz="2400" dirty="0"/>
          </a:p>
          <a:p>
            <a:r>
              <a:rPr lang="hu-HU" sz="2400" dirty="0"/>
              <a:t>	\Tanulmányi ügyek 		\</a:t>
            </a:r>
            <a:r>
              <a:rPr lang="hu-HU" sz="2400" dirty="0" err="1"/>
              <a:t>Student</a:t>
            </a:r>
            <a:r>
              <a:rPr lang="hu-HU" sz="2400" dirty="0"/>
              <a:t> </a:t>
            </a:r>
            <a:r>
              <a:rPr lang="hu-HU" sz="2400" dirty="0" err="1"/>
              <a:t>administration</a:t>
            </a:r>
            <a:endParaRPr lang="hu-HU" sz="2400" dirty="0"/>
          </a:p>
          <a:p>
            <a:r>
              <a:rPr lang="hu-HU" sz="2400" dirty="0"/>
              <a:t>	\Tantervek 			\Curriculums</a:t>
            </a:r>
          </a:p>
          <a:p>
            <a:r>
              <a:rPr lang="hu-HU" sz="2400" dirty="0"/>
              <a:t>	\Mesterképzés			\Master </a:t>
            </a:r>
            <a:r>
              <a:rPr lang="hu-HU" sz="2400" dirty="0" err="1"/>
              <a:t>level</a:t>
            </a:r>
            <a:endParaRPr lang="hu-HU" sz="2400" dirty="0"/>
          </a:p>
          <a:p>
            <a:r>
              <a:rPr lang="hu-HU" sz="2400" dirty="0">
                <a:hlinkClick r:id="rId2"/>
              </a:rPr>
              <a:t>https://www.ppk.elte.hu/tanulmanyi/tantervek/mesterkepzes</a:t>
            </a:r>
            <a:endParaRPr lang="hu-HU" sz="2400" dirty="0"/>
          </a:p>
          <a:p>
            <a:endParaRPr lang="hu-HU" sz="2400" dirty="0"/>
          </a:p>
          <a:p>
            <a:r>
              <a:rPr lang="hu-HU" sz="2400" dirty="0">
                <a:hlinkClick r:id="rId3"/>
              </a:rPr>
              <a:t>https://www.ppk.elte.hu/en/student_administration/curriculums/master</a:t>
            </a:r>
            <a:endParaRPr lang="hu-HU" sz="2400" dirty="0"/>
          </a:p>
          <a:p>
            <a:endParaRPr lang="hu-HU" dirty="0"/>
          </a:p>
        </p:txBody>
      </p:sp>
    </p:spTree>
    <p:extLst>
      <p:ext uri="{BB962C8B-B14F-4D97-AF65-F5344CB8AC3E}">
        <p14:creationId xmlns:p14="http://schemas.microsoft.com/office/powerpoint/2010/main" val="2351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2">
            <a:extLst>
              <a:ext uri="{FF2B5EF4-FFF2-40B4-BE49-F238E27FC236}">
                <a16:creationId xmlns:a16="http://schemas.microsoft.com/office/drawing/2014/main" id="{51F5DCC4-CA78-6CA2-77E3-2700B56B709C}"/>
              </a:ext>
            </a:extLst>
          </p:cNvPr>
          <p:cNvSpPr txBox="1">
            <a:spLocks/>
          </p:cNvSpPr>
          <p:nvPr/>
        </p:nvSpPr>
        <p:spPr>
          <a:xfrm>
            <a:off x="1903014" y="324465"/>
            <a:ext cx="7533269" cy="556505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2024-ben felvételt nyert hallgatók: „2024-től nappali munkarend” vagy „2024-től levelező munkarend”</a:t>
            </a:r>
          </a:p>
          <a:p>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2023-ban felvétel nyert hallgatók: „2022-től nappali munkarend” vagy „2022-től levelező munkarend”</a:t>
            </a:r>
          </a:p>
          <a:p>
            <a:pPr>
              <a:lnSpc>
                <a:spcPct val="120000"/>
              </a:lnSpc>
            </a:pP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2021 előtt felvételt nyert hallgatók: „2017-től nappali munkarend”</a:t>
            </a:r>
            <a:b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p>
          <a:p>
            <a:pPr>
              <a:lnSpc>
                <a:spcPct val="120000"/>
              </a:lnSpc>
            </a:pPr>
            <a:r>
              <a:rPr lang="hu-HU" b="1" dirty="0">
                <a:latin typeface="Open Sans" panose="020B0606030504020204" pitchFamily="34" charset="0"/>
                <a:ea typeface="Open Sans" panose="020B0606030504020204" pitchFamily="34" charset="0"/>
                <a:cs typeface="Open Sans" panose="020B0606030504020204" pitchFamily="34" charset="0"/>
              </a:rPr>
              <a:t>2024 ősszel nem indul a nappali TBTM17-301-es Kisebbségek a társadalomban című kurzus- csak 2025 őszén lesz meghirdetve. </a:t>
            </a:r>
          </a:p>
          <a:p>
            <a:pPr>
              <a:lnSpc>
                <a:spcPct val="120000"/>
              </a:lnSpc>
            </a:pPr>
            <a:r>
              <a:rPr lang="hu-HU" b="1" dirty="0">
                <a:latin typeface="Open Sans" panose="020B0606030504020204" pitchFamily="34" charset="0"/>
                <a:ea typeface="Open Sans" panose="020B0606030504020204" pitchFamily="34" charset="0"/>
                <a:cs typeface="Open Sans" panose="020B0606030504020204" pitchFamily="34" charset="0"/>
              </a:rPr>
              <a:t>SOCM17-301 </a:t>
            </a:r>
            <a:r>
              <a:rPr lang="hu-HU" b="1" dirty="0" err="1">
                <a:latin typeface="Open Sans" panose="020B0606030504020204" pitchFamily="34" charset="0"/>
                <a:ea typeface="Open Sans" panose="020B0606030504020204" pitchFamily="34" charset="0"/>
                <a:cs typeface="Open Sans" panose="020B0606030504020204" pitchFamily="34" charset="0"/>
              </a:rPr>
              <a:t>Culture</a:t>
            </a:r>
            <a:r>
              <a:rPr lang="hu-HU" b="1" dirty="0">
                <a:latin typeface="Open Sans" panose="020B0606030504020204" pitchFamily="34" charset="0"/>
                <a:ea typeface="Open Sans" panose="020B0606030504020204" pitchFamily="34" charset="0"/>
                <a:cs typeface="Open Sans" panose="020B0606030504020204" pitchFamily="34" charset="0"/>
              </a:rPr>
              <a:t>: </a:t>
            </a:r>
            <a:r>
              <a:rPr lang="hu-HU" b="1" dirty="0" err="1">
                <a:latin typeface="Open Sans" panose="020B0606030504020204" pitchFamily="34" charset="0"/>
                <a:ea typeface="Open Sans" panose="020B0606030504020204" pitchFamily="34" charset="0"/>
                <a:cs typeface="Open Sans" panose="020B0606030504020204" pitchFamily="34" charset="0"/>
              </a:rPr>
              <a:t>Definitions</a:t>
            </a:r>
            <a:r>
              <a:rPr lang="hu-HU" b="1" dirty="0">
                <a:latin typeface="Open Sans" panose="020B0606030504020204" pitchFamily="34" charset="0"/>
                <a:ea typeface="Open Sans" panose="020B0606030504020204" pitchFamily="34" charset="0"/>
                <a:cs typeface="Open Sans" panose="020B0606030504020204" pitchFamily="34" charset="0"/>
              </a:rPr>
              <a:t> and </a:t>
            </a:r>
            <a:r>
              <a:rPr lang="hu-HU" b="1" dirty="0" err="1">
                <a:latin typeface="Open Sans" panose="020B0606030504020204" pitchFamily="34" charset="0"/>
                <a:ea typeface="Open Sans" panose="020B0606030504020204" pitchFamily="34" charset="0"/>
                <a:cs typeface="Open Sans" panose="020B0606030504020204" pitchFamily="34" charset="0"/>
              </a:rPr>
              <a:t>Dimensions</a:t>
            </a:r>
            <a:r>
              <a:rPr lang="hu-HU" b="1" dirty="0">
                <a:latin typeface="Open Sans" panose="020B0606030504020204" pitchFamily="34" charset="0"/>
                <a:ea typeface="Open Sans" panose="020B0606030504020204" pitchFamily="34" charset="0"/>
                <a:cs typeface="Open Sans" panose="020B0606030504020204" pitchFamily="34" charset="0"/>
              </a:rPr>
              <a:t> </a:t>
            </a:r>
            <a:r>
              <a:rPr lang="hu-HU" b="1" dirty="0" err="1">
                <a:latin typeface="Open Sans" panose="020B0606030504020204" pitchFamily="34" charset="0"/>
                <a:ea typeface="Open Sans" panose="020B0606030504020204" pitchFamily="34" charset="0"/>
                <a:cs typeface="Open Sans" panose="020B0606030504020204" pitchFamily="34" charset="0"/>
              </a:rPr>
              <a:t>course</a:t>
            </a:r>
            <a:r>
              <a:rPr lang="hu-HU" b="1" dirty="0">
                <a:latin typeface="Open Sans" panose="020B0606030504020204" pitchFamily="34" charset="0"/>
                <a:ea typeface="Open Sans" panose="020B0606030504020204" pitchFamily="34" charset="0"/>
                <a:cs typeface="Open Sans" panose="020B0606030504020204" pitchFamily="34" charset="0"/>
              </a:rPr>
              <a:t> </a:t>
            </a:r>
            <a:r>
              <a:rPr lang="hu-HU" b="1" dirty="0" err="1">
                <a:latin typeface="Open Sans" panose="020B0606030504020204" pitchFamily="34" charset="0"/>
                <a:ea typeface="Open Sans" panose="020B0606030504020204" pitchFamily="34" charset="0"/>
                <a:cs typeface="Open Sans" panose="020B0606030504020204" pitchFamily="34" charset="0"/>
              </a:rPr>
              <a:t>will</a:t>
            </a:r>
            <a:r>
              <a:rPr lang="hu-HU" b="1" dirty="0">
                <a:latin typeface="Open Sans" panose="020B0606030504020204" pitchFamily="34" charset="0"/>
                <a:ea typeface="Open Sans" panose="020B0606030504020204" pitchFamily="34" charset="0"/>
                <a:cs typeface="Open Sans" panose="020B0606030504020204" pitchFamily="34" charset="0"/>
              </a:rPr>
              <a:t> </a:t>
            </a:r>
            <a:r>
              <a:rPr lang="hu-HU" b="1" dirty="0" err="1">
                <a:latin typeface="Open Sans" panose="020B0606030504020204" pitchFamily="34" charset="0"/>
                <a:ea typeface="Open Sans" panose="020B0606030504020204" pitchFamily="34" charset="0"/>
                <a:cs typeface="Open Sans" panose="020B0606030504020204" pitchFamily="34" charset="0"/>
              </a:rPr>
              <a:t>not</a:t>
            </a:r>
            <a:r>
              <a:rPr lang="hu-HU" b="1" dirty="0">
                <a:latin typeface="Open Sans" panose="020B0606030504020204" pitchFamily="34" charset="0"/>
                <a:ea typeface="Open Sans" panose="020B0606030504020204" pitchFamily="34" charset="0"/>
                <a:cs typeface="Open Sans" panose="020B0606030504020204" pitchFamily="34" charset="0"/>
              </a:rPr>
              <a:t> </a:t>
            </a:r>
            <a:r>
              <a:rPr lang="hu-HU" b="1" dirty="0" err="1">
                <a:latin typeface="Open Sans" panose="020B0606030504020204" pitchFamily="34" charset="0"/>
                <a:ea typeface="Open Sans" panose="020B0606030504020204" pitchFamily="34" charset="0"/>
                <a:cs typeface="Open Sans" panose="020B0606030504020204" pitchFamily="34" charset="0"/>
              </a:rPr>
              <a:t>to</a:t>
            </a:r>
            <a:r>
              <a:rPr lang="hu-HU" b="1" dirty="0">
                <a:latin typeface="Open Sans" panose="020B0606030504020204" pitchFamily="34" charset="0"/>
                <a:ea typeface="Open Sans" panose="020B0606030504020204" pitchFamily="34" charset="0"/>
                <a:cs typeface="Open Sans" panose="020B0606030504020204" pitchFamily="34" charset="0"/>
              </a:rPr>
              <a:t> start in 2024 </a:t>
            </a:r>
            <a:r>
              <a:rPr lang="hu-HU" b="1" dirty="0" err="1">
                <a:latin typeface="Open Sans" panose="020B0606030504020204" pitchFamily="34" charset="0"/>
                <a:ea typeface="Open Sans" panose="020B0606030504020204" pitchFamily="34" charset="0"/>
                <a:cs typeface="Open Sans" panose="020B0606030504020204" pitchFamily="34" charset="0"/>
              </a:rPr>
              <a:t>Autumn</a:t>
            </a:r>
            <a:r>
              <a:rPr lang="hu-HU" b="1" dirty="0">
                <a:latin typeface="Open Sans" panose="020B0606030504020204" pitchFamily="34" charset="0"/>
                <a:ea typeface="Open Sans" panose="020B0606030504020204" pitchFamily="34" charset="0"/>
                <a:cs typeface="Open Sans" panose="020B0606030504020204" pitchFamily="34" charset="0"/>
              </a:rPr>
              <a:t> </a:t>
            </a:r>
            <a:r>
              <a:rPr lang="hu-HU" b="1" dirty="0" err="1">
                <a:latin typeface="Open Sans" panose="020B0606030504020204" pitchFamily="34" charset="0"/>
                <a:ea typeface="Open Sans" panose="020B0606030504020204" pitchFamily="34" charset="0"/>
                <a:cs typeface="Open Sans" panose="020B0606030504020204" pitchFamily="34" charset="0"/>
              </a:rPr>
              <a:t>semester</a:t>
            </a:r>
            <a:r>
              <a:rPr lang="hu-HU" b="1" dirty="0">
                <a:latin typeface="Open Sans" panose="020B0606030504020204" pitchFamily="34" charset="0"/>
                <a:ea typeface="Open Sans" panose="020B0606030504020204" pitchFamily="34" charset="0"/>
                <a:cs typeface="Open Sans" panose="020B0606030504020204" pitchFamily="34" charset="0"/>
              </a:rPr>
              <a:t> – </a:t>
            </a:r>
            <a:r>
              <a:rPr lang="hu-HU" b="1" dirty="0" err="1">
                <a:latin typeface="Open Sans" panose="020B0606030504020204" pitchFamily="34" charset="0"/>
                <a:ea typeface="Open Sans" panose="020B0606030504020204" pitchFamily="34" charset="0"/>
                <a:cs typeface="Open Sans" panose="020B0606030504020204" pitchFamily="34" charset="0"/>
              </a:rPr>
              <a:t>the</a:t>
            </a:r>
            <a:r>
              <a:rPr lang="hu-HU" b="1" dirty="0">
                <a:latin typeface="Open Sans" panose="020B0606030504020204" pitchFamily="34" charset="0"/>
                <a:ea typeface="Open Sans" panose="020B0606030504020204" pitchFamily="34" charset="0"/>
                <a:cs typeface="Open Sans" panose="020B0606030504020204" pitchFamily="34" charset="0"/>
              </a:rPr>
              <a:t> </a:t>
            </a:r>
            <a:r>
              <a:rPr lang="hu-HU" b="1" dirty="0" err="1">
                <a:latin typeface="Open Sans" panose="020B0606030504020204" pitchFamily="34" charset="0"/>
                <a:ea typeface="Open Sans" panose="020B0606030504020204" pitchFamily="34" charset="0"/>
                <a:cs typeface="Open Sans" panose="020B0606030504020204" pitchFamily="34" charset="0"/>
              </a:rPr>
              <a:t>course</a:t>
            </a:r>
            <a:r>
              <a:rPr lang="hu-HU" b="1" dirty="0">
                <a:latin typeface="Open Sans" panose="020B0606030504020204" pitchFamily="34" charset="0"/>
                <a:ea typeface="Open Sans" panose="020B0606030504020204" pitchFamily="34" charset="0"/>
                <a:cs typeface="Open Sans" panose="020B0606030504020204" pitchFamily="34" charset="0"/>
              </a:rPr>
              <a:t> </a:t>
            </a:r>
            <a:r>
              <a:rPr lang="hu-HU" b="1" dirty="0" err="1">
                <a:latin typeface="Open Sans" panose="020B0606030504020204" pitchFamily="34" charset="0"/>
                <a:ea typeface="Open Sans" panose="020B0606030504020204" pitchFamily="34" charset="0"/>
                <a:cs typeface="Open Sans" panose="020B0606030504020204" pitchFamily="34" charset="0"/>
              </a:rPr>
              <a:t>will</a:t>
            </a:r>
            <a:r>
              <a:rPr lang="hu-HU" b="1" dirty="0">
                <a:latin typeface="Open Sans" panose="020B0606030504020204" pitchFamily="34" charset="0"/>
                <a:ea typeface="Open Sans" panose="020B0606030504020204" pitchFamily="34" charset="0"/>
                <a:cs typeface="Open Sans" panose="020B0606030504020204" pitchFamily="34" charset="0"/>
              </a:rPr>
              <a:t> </a:t>
            </a:r>
            <a:r>
              <a:rPr lang="hu-HU" b="1" dirty="0" err="1">
                <a:latin typeface="Open Sans" panose="020B0606030504020204" pitchFamily="34" charset="0"/>
                <a:ea typeface="Open Sans" panose="020B0606030504020204" pitchFamily="34" charset="0"/>
                <a:cs typeface="Open Sans" panose="020B0606030504020204" pitchFamily="34" charset="0"/>
              </a:rPr>
              <a:t>only</a:t>
            </a:r>
            <a:r>
              <a:rPr lang="hu-HU" b="1" dirty="0">
                <a:latin typeface="Open Sans" panose="020B0606030504020204" pitchFamily="34" charset="0"/>
                <a:ea typeface="Open Sans" panose="020B0606030504020204" pitchFamily="34" charset="0"/>
                <a:cs typeface="Open Sans" panose="020B0606030504020204" pitchFamily="34" charset="0"/>
              </a:rPr>
              <a:t> be </a:t>
            </a:r>
            <a:r>
              <a:rPr lang="hu-HU" b="1" dirty="0" err="1">
                <a:latin typeface="Open Sans" panose="020B0606030504020204" pitchFamily="34" charset="0"/>
                <a:ea typeface="Open Sans" panose="020B0606030504020204" pitchFamily="34" charset="0"/>
                <a:cs typeface="Open Sans" panose="020B0606030504020204" pitchFamily="34" charset="0"/>
              </a:rPr>
              <a:t>announced</a:t>
            </a:r>
            <a:r>
              <a:rPr lang="hu-HU" b="1" dirty="0">
                <a:latin typeface="Open Sans" panose="020B0606030504020204" pitchFamily="34" charset="0"/>
                <a:ea typeface="Open Sans" panose="020B0606030504020204" pitchFamily="34" charset="0"/>
                <a:cs typeface="Open Sans" panose="020B0606030504020204" pitchFamily="34" charset="0"/>
              </a:rPr>
              <a:t> in 2025 </a:t>
            </a:r>
            <a:r>
              <a:rPr lang="hu-HU" b="1" dirty="0" err="1">
                <a:latin typeface="Open Sans" panose="020B0606030504020204" pitchFamily="34" charset="0"/>
                <a:ea typeface="Open Sans" panose="020B0606030504020204" pitchFamily="34" charset="0"/>
                <a:cs typeface="Open Sans" panose="020B0606030504020204" pitchFamily="34" charset="0"/>
              </a:rPr>
              <a:t>Autumn</a:t>
            </a:r>
            <a:r>
              <a:rPr lang="hu-HU" b="1" dirty="0">
                <a:latin typeface="Open Sans" panose="020B0606030504020204" pitchFamily="34" charset="0"/>
                <a:ea typeface="Open Sans" panose="020B0606030504020204" pitchFamily="34" charset="0"/>
                <a:cs typeface="Open Sans" panose="020B0606030504020204" pitchFamily="34" charset="0"/>
              </a:rPr>
              <a:t> </a:t>
            </a:r>
            <a:r>
              <a:rPr lang="hu-HU" b="1" dirty="0" err="1">
                <a:latin typeface="Open Sans" panose="020B0606030504020204" pitchFamily="34" charset="0"/>
                <a:ea typeface="Open Sans" panose="020B0606030504020204" pitchFamily="34" charset="0"/>
                <a:cs typeface="Open Sans" panose="020B0606030504020204" pitchFamily="34" charset="0"/>
              </a:rPr>
              <a:t>semester</a:t>
            </a:r>
            <a:r>
              <a:rPr lang="hu-HU" b="1" dirty="0">
                <a:latin typeface="Open Sans" panose="020B0606030504020204" pitchFamily="34" charset="0"/>
                <a:ea typeface="Open Sans" panose="020B0606030504020204" pitchFamily="34" charset="0"/>
                <a:cs typeface="Open Sans" panose="020B0606030504020204" pitchFamily="34" charset="0"/>
              </a:rPr>
              <a:t>.</a:t>
            </a:r>
            <a:br>
              <a:rPr lang="hu-HU" dirty="0">
                <a:latin typeface="Open Sans" panose="020B0606030504020204" pitchFamily="34" charset="0"/>
                <a:ea typeface="Open Sans" panose="020B0606030504020204" pitchFamily="34" charset="0"/>
                <a:cs typeface="Open Sans" panose="020B0606030504020204" pitchFamily="34" charset="0"/>
              </a:rPr>
            </a:br>
            <a:endParaRPr lang="hu-HU"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Students</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admitted</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in 2024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should</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take</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the</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courses</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with</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the</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course</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codes</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From</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2024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Full</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time</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and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those</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admitted</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earlier</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before</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2023)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From</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2021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full</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time</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or</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From</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2017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full</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hu-HU"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time</a:t>
            </a:r>
            <a:r>
              <a:rPr lang="hu-HU"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36220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A képen szöveg, nyugta, Párhuzamos, fekete-fehér látható&#10;&#10;Automatikusan generált leírás">
            <a:extLst>
              <a:ext uri="{FF2B5EF4-FFF2-40B4-BE49-F238E27FC236}">
                <a16:creationId xmlns:a16="http://schemas.microsoft.com/office/drawing/2014/main" id="{8BA46DFD-9C7D-895C-4263-A989F4B2926E}"/>
              </a:ext>
            </a:extLst>
          </p:cNvPr>
          <p:cNvPicPr>
            <a:picLocks noChangeAspect="1"/>
          </p:cNvPicPr>
          <p:nvPr/>
        </p:nvPicPr>
        <p:blipFill>
          <a:blip r:embed="rId2"/>
          <a:stretch>
            <a:fillRect/>
          </a:stretch>
        </p:blipFill>
        <p:spPr>
          <a:xfrm>
            <a:off x="2475439" y="143216"/>
            <a:ext cx="7740277" cy="5099383"/>
          </a:xfrm>
          <a:prstGeom prst="rect">
            <a:avLst/>
          </a:prstGeom>
        </p:spPr>
      </p:pic>
      <p:pic>
        <p:nvPicPr>
          <p:cNvPr id="8" name="Kép 7">
            <a:extLst>
              <a:ext uri="{FF2B5EF4-FFF2-40B4-BE49-F238E27FC236}">
                <a16:creationId xmlns:a16="http://schemas.microsoft.com/office/drawing/2014/main" id="{A310F606-CB48-C322-B138-0E65993DCEA1}"/>
              </a:ext>
            </a:extLst>
          </p:cNvPr>
          <p:cNvPicPr>
            <a:picLocks noChangeAspect="1"/>
          </p:cNvPicPr>
          <p:nvPr/>
        </p:nvPicPr>
        <p:blipFill>
          <a:blip r:embed="rId3"/>
          <a:stretch>
            <a:fillRect/>
          </a:stretch>
        </p:blipFill>
        <p:spPr>
          <a:xfrm>
            <a:off x="2475439" y="5242599"/>
            <a:ext cx="7550918" cy="836386"/>
          </a:xfrm>
          <a:prstGeom prst="rect">
            <a:avLst/>
          </a:prstGeom>
        </p:spPr>
      </p:pic>
      <p:sp>
        <p:nvSpPr>
          <p:cNvPr id="9" name="Téglalap 8">
            <a:extLst>
              <a:ext uri="{FF2B5EF4-FFF2-40B4-BE49-F238E27FC236}">
                <a16:creationId xmlns:a16="http://schemas.microsoft.com/office/drawing/2014/main" id="{6C3909FD-66D8-B8BA-7ADA-0700CFE39B29}"/>
              </a:ext>
            </a:extLst>
          </p:cNvPr>
          <p:cNvSpPr/>
          <p:nvPr/>
        </p:nvSpPr>
        <p:spPr>
          <a:xfrm>
            <a:off x="7423355" y="304800"/>
            <a:ext cx="1337187" cy="206477"/>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97656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A képen szöveg, szám, nyugta, Párhuzamos látható&#10;&#10;Automatikusan generált leírás">
            <a:extLst>
              <a:ext uri="{FF2B5EF4-FFF2-40B4-BE49-F238E27FC236}">
                <a16:creationId xmlns:a16="http://schemas.microsoft.com/office/drawing/2014/main" id="{E93DD340-5AF7-BAB2-B6F6-DDAAEB1E2C8D}"/>
              </a:ext>
            </a:extLst>
          </p:cNvPr>
          <p:cNvPicPr>
            <a:picLocks noChangeAspect="1"/>
          </p:cNvPicPr>
          <p:nvPr/>
        </p:nvPicPr>
        <p:blipFill>
          <a:blip r:embed="rId2"/>
          <a:stretch>
            <a:fillRect/>
          </a:stretch>
        </p:blipFill>
        <p:spPr>
          <a:xfrm>
            <a:off x="1683996" y="84916"/>
            <a:ext cx="8824007" cy="5428546"/>
          </a:xfrm>
          <a:prstGeom prst="rect">
            <a:avLst/>
          </a:prstGeom>
        </p:spPr>
      </p:pic>
      <p:pic>
        <p:nvPicPr>
          <p:cNvPr id="8" name="Kép 7" descr="A képen szöveg, sor, szám, Betűtípus látható&#10;&#10;Automatikusan generált leírás">
            <a:extLst>
              <a:ext uri="{FF2B5EF4-FFF2-40B4-BE49-F238E27FC236}">
                <a16:creationId xmlns:a16="http://schemas.microsoft.com/office/drawing/2014/main" id="{84354EA7-2397-A82A-E996-42AAB2746BA8}"/>
              </a:ext>
            </a:extLst>
          </p:cNvPr>
          <p:cNvPicPr>
            <a:picLocks noChangeAspect="1"/>
          </p:cNvPicPr>
          <p:nvPr/>
        </p:nvPicPr>
        <p:blipFill>
          <a:blip r:embed="rId3"/>
          <a:stretch>
            <a:fillRect/>
          </a:stretch>
        </p:blipFill>
        <p:spPr>
          <a:xfrm>
            <a:off x="1723630" y="5379995"/>
            <a:ext cx="8744738" cy="1393089"/>
          </a:xfrm>
          <a:prstGeom prst="rect">
            <a:avLst/>
          </a:prstGeom>
        </p:spPr>
      </p:pic>
      <p:sp>
        <p:nvSpPr>
          <p:cNvPr id="9" name="Téglalap 8">
            <a:extLst>
              <a:ext uri="{FF2B5EF4-FFF2-40B4-BE49-F238E27FC236}">
                <a16:creationId xmlns:a16="http://schemas.microsoft.com/office/drawing/2014/main" id="{2BF78225-BB7D-D7D8-F9B6-BAC4A11BC4DF}"/>
              </a:ext>
            </a:extLst>
          </p:cNvPr>
          <p:cNvSpPr/>
          <p:nvPr/>
        </p:nvSpPr>
        <p:spPr>
          <a:xfrm>
            <a:off x="7305368" y="84916"/>
            <a:ext cx="806245" cy="28871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183443702"/>
      </p:ext>
    </p:extLst>
  </p:cSld>
  <p:clrMapOvr>
    <a:masterClrMapping/>
  </p:clrMapOvr>
</p:sld>
</file>

<file path=ppt/theme/theme1.xml><?xml version="1.0" encoding="utf-8"?>
<a:theme xmlns:a="http://schemas.openxmlformats.org/drawingml/2006/main" name="cím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4965</Words>
  <Application>Microsoft Office PowerPoint</Application>
  <PresentationFormat>Szélesvásznú</PresentationFormat>
  <Paragraphs>287</Paragraphs>
  <Slides>42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42</vt:i4>
      </vt:variant>
    </vt:vector>
  </HeadingPairs>
  <TitlesOfParts>
    <vt:vector size="46" baseType="lpstr">
      <vt:lpstr>Arial</vt:lpstr>
      <vt:lpstr>Calibri</vt:lpstr>
      <vt:lpstr>Open Sans</vt:lpstr>
      <vt:lpstr>címdia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PREZENTÁCIÓ CÍME prezentáció alcíme</dc:title>
  <dc:creator>Microsoft Office User</dc:creator>
  <cp:lastModifiedBy>Farkas Pálma</cp:lastModifiedBy>
  <cp:revision>85</cp:revision>
  <dcterms:created xsi:type="dcterms:W3CDTF">2021-07-01T15:39:11Z</dcterms:created>
  <dcterms:modified xsi:type="dcterms:W3CDTF">2024-09-04T11:57:54Z</dcterms:modified>
</cp:coreProperties>
</file>